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3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85" r:id="rId21"/>
    <p:sldId id="284" r:id="rId22"/>
    <p:sldId id="283" r:id="rId23"/>
    <p:sldId id="282" r:id="rId24"/>
    <p:sldId id="281" r:id="rId25"/>
    <p:sldId id="280" r:id="rId26"/>
    <p:sldId id="279" r:id="rId27"/>
    <p:sldId id="278" r:id="rId28"/>
    <p:sldId id="277" r:id="rId29"/>
    <p:sldId id="276" r:id="rId30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660DA3-AB7E-AFF2-8456-0D1DA3F1EF55}" v="8" dt="2020-06-08T08:58:31.483"/>
    <p1510:client id="{66353EE1-1743-493D-8912-147A7EA23905}" v="69" dt="2020-06-08T09:12:07.047"/>
    <p1510:client id="{8DA5F490-4CDE-4AA7-BBF8-55F8908B5D19}" v="39" dt="2020-06-08T09:08:29.442"/>
    <p1510:client id="{C4B91B9B-8093-D7FA-CF85-4309F55B0030}" v="12" dt="2020-06-08T09:24:03.5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pl-PL" sz="1800" b="0" strike="noStrike" spc="-1">
                <a:solidFill>
                  <a:srgbClr val="514A40"/>
                </a:solidFill>
                <a:latin typeface="Cambria"/>
              </a:rPr>
              <a:t>Kliknij, aby przesunąć slajd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pl-PL" sz="2000" b="0" strike="noStrike" spc="-1">
                <a:latin typeface="Arial"/>
              </a:rPr>
              <a:t>Kliknij, aby edytować format notatek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pl-PL" sz="1400" b="0" strike="noStrike" spc="-1">
                <a:latin typeface="Times New Roman"/>
              </a:rPr>
              <a:t>&lt;główka&gt;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pl-PL" sz="1400" b="0" strike="noStrike" spc="-1">
                <a:latin typeface="Times New Roman"/>
              </a:rPr>
              <a:t>&lt;data/godzina&gt;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pl-PL" sz="1400" b="0" strike="noStrike" spc="-1">
                <a:latin typeface="Times New Roman"/>
              </a:rPr>
              <a:t>&lt;stopka&gt;</a:t>
            </a: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D59FCB7E-F136-4C75-AFFF-169913334A2A}" type="slidenum">
              <a:rPr lang="pl-PL" sz="1400" b="0" strike="noStrike" spc="-1">
                <a:latin typeface="Times New Roman"/>
              </a:rPr>
              <a:t>‹#›</a:t>
            </a:fld>
            <a:endParaRPr lang="pl-PL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l-PL" sz="2000" b="0" strike="noStrike" spc="-1">
              <a:latin typeface="Arial"/>
            </a:endParaRPr>
          </a:p>
        </p:txBody>
      </p:sp>
      <p:sp>
        <p:nvSpPr>
          <p:cNvPr id="13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97EC1493-8341-4DF4-86A0-8FFEA24DF096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l-PL" sz="2000" b="0" strike="noStrike" spc="-1">
              <a:latin typeface="Arial"/>
            </a:endParaRPr>
          </a:p>
        </p:txBody>
      </p:sp>
      <p:sp>
        <p:nvSpPr>
          <p:cNvPr id="15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26808ECD-CBCC-4166-8836-375F3212E2E8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pl-PL" sz="2000" b="0" strike="noStrike" spc="-1">
                <a:latin typeface="Arial"/>
              </a:rPr>
              <a:t>Skalowalnosc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pl-PL" sz="2000" b="0" strike="noStrike" spc="-1">
                <a:latin typeface="Arial"/>
              </a:rPr>
              <a:t>Sam się naprawia – checkpointy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pl-PL" sz="2000" b="0" strike="noStrike" spc="-1">
                <a:latin typeface="Arial"/>
              </a:rPr>
              <a:t>Tolerancyjny na bledy (repliakcja danych)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:</a:t>
            </a:r>
            <a:r>
              <a:rPr lang="pl-PL" sz="1200" b="1" strike="noStrike" spc="-1">
                <a:solidFill>
                  <a:srgbClr val="000000"/>
                </a:solidFill>
                <a:latin typeface="+mn-lt"/>
                <a:ea typeface="+mn-ea"/>
              </a:rPr>
              <a:t> zamiast przesyłać dane do programu, przesyłamy program do danych</a:t>
            </a:r>
            <a:endParaRPr lang="pl-PL" sz="1200" b="0" strike="noStrike" spc="-1">
              <a:latin typeface="Arial"/>
            </a:endParaRPr>
          </a:p>
        </p:txBody>
      </p:sp>
      <p:sp>
        <p:nvSpPr>
          <p:cNvPr id="16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636FDCBE-3154-401E-A90A-675341462E5E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12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l-PL" sz="2000" b="0" strike="noStrike" spc="-1">
              <a:latin typeface="Arial"/>
            </a:endParaRPr>
          </a:p>
        </p:txBody>
      </p:sp>
      <p:sp>
        <p:nvSpPr>
          <p:cNvPr id="16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BBA07F3-443C-4A5C-859B-F2EAB7C5816D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l-PL" sz="2000" b="0" strike="noStrike" spc="-1">
              <a:latin typeface="Arial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89BEFA1D-44FF-419B-852F-ABC5259E2282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14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l-PL" sz="2000" b="0" strike="noStrike" spc="-1">
              <a:latin typeface="Arial"/>
            </a:endParaRPr>
          </a:p>
        </p:txBody>
      </p:sp>
      <p:sp>
        <p:nvSpPr>
          <p:cNvPr id="17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9208122D-096B-4EB7-A28F-BCB6908195F4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15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l-PL" sz="2000" b="0" strike="noStrike" spc="-1">
              <a:latin typeface="Arial"/>
            </a:endParaRPr>
          </a:p>
        </p:txBody>
      </p:sp>
      <p:sp>
        <p:nvSpPr>
          <p:cNvPr id="17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82F6D71-89E3-4C3F-8BC2-E53CDEA2F3EA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16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l-PL" sz="2000" b="0" strike="noStrike" spc="-1">
              <a:latin typeface="Arial"/>
            </a:endParaRPr>
          </a:p>
        </p:txBody>
      </p:sp>
      <p:sp>
        <p:nvSpPr>
          <p:cNvPr id="17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550CAF92-9157-4589-8DA1-48185FCD0D49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17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l-PL" sz="2000" b="0" strike="noStrike" spc="-1">
              <a:latin typeface="Arial"/>
            </a:endParaRPr>
          </a:p>
        </p:txBody>
      </p:sp>
      <p:sp>
        <p:nvSpPr>
          <p:cNvPr id="17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0EEF5F24-F1B4-4CC8-8A0A-F528A881B9BF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18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łączy</a:t>
            </a:r>
            <a:r>
              <a:rPr lang="en-US"/>
              <a:t> </a:t>
            </a:r>
            <a:r>
              <a:rPr lang="en-US" err="1"/>
              <a:t>wiele</a:t>
            </a:r>
            <a:r>
              <a:rPr lang="en-US"/>
              <a:t> </a:t>
            </a:r>
            <a:r>
              <a:rPr lang="en-US" err="1"/>
              <a:t>rodzajów</a:t>
            </a:r>
            <a:r>
              <a:rPr lang="en-US"/>
              <a:t> </a:t>
            </a:r>
            <a:r>
              <a:rPr lang="en-US" err="1"/>
              <a:t>przetwarzania</a:t>
            </a:r>
            <a:r>
              <a:rPr lang="en-US"/>
              <a:t>: </a:t>
            </a:r>
          </a:p>
          <a:p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 </a:t>
            </a:r>
            <a:r>
              <a:rPr lang="en-US" err="1"/>
              <a:t>zapytania</a:t>
            </a:r>
            <a:r>
              <a:rPr lang="en-US"/>
              <a:t> SQL (Spark SQL) 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 </a:t>
            </a:r>
            <a:r>
              <a:rPr lang="en-US" err="1"/>
              <a:t>przetwarzanie</a:t>
            </a:r>
            <a:r>
              <a:rPr lang="en-US"/>
              <a:t> </a:t>
            </a:r>
            <a:r>
              <a:rPr lang="en-US" err="1"/>
              <a:t>tekstów</a:t>
            </a:r>
            <a:r>
              <a:rPr lang="en-US"/>
              <a:t> 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 </a:t>
            </a:r>
            <a:r>
              <a:rPr lang="en-US" err="1"/>
              <a:t>strumieniowe</a:t>
            </a:r>
            <a:r>
              <a:rPr lang="en-US"/>
              <a:t> (streaming)</a:t>
            </a:r>
          </a:p>
          <a:p>
            <a:pPr marL="285750" indent="-285750">
              <a:buFont typeface="Arial,Sans-Serif"/>
              <a:buChar char="•"/>
            </a:pP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en-US"/>
              <a:t> </a:t>
            </a:r>
            <a:r>
              <a:rPr lang="en-US" err="1"/>
              <a:t>systemy</a:t>
            </a:r>
            <a:r>
              <a:rPr lang="en-US"/>
              <a:t> </a:t>
            </a:r>
            <a:r>
              <a:rPr lang="en-US" err="1"/>
              <a:t>uczące</a:t>
            </a:r>
            <a:r>
              <a:rPr lang="en-US"/>
              <a:t> </a:t>
            </a:r>
            <a:r>
              <a:rPr lang="en-US" err="1"/>
              <a:t>się</a:t>
            </a:r>
            <a:r>
              <a:rPr lang="en-US"/>
              <a:t> (</a:t>
            </a:r>
            <a:r>
              <a:rPr lang="en-US" err="1"/>
              <a:t>MLlib</a:t>
            </a:r>
            <a:r>
              <a:rPr lang="en-US"/>
              <a:t>)</a:t>
            </a:r>
          </a:p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68322CDD-9D6C-4F63-9EC2-648226624108}" type="slidenum">
              <a:rPr lang="pl-PL" noProof="0" smtClean="0"/>
              <a:t>20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0235685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pl-PL" smtClean="0"/>
              <a:t>27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23689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pl-PL" sz="2000" b="0" strike="noStrike" spc="-1">
              <a:latin typeface="Arial"/>
            </a:endParaRPr>
          </a:p>
        </p:txBody>
      </p:sp>
      <p:sp>
        <p:nvSpPr>
          <p:cNvPr id="13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104A5F7B-5F78-4A28-841D-4DCA674A0480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 Doug Cutting and Mike Cafarella, najpierw w rekach Yahoo, od 2008 Apache</a:t>
            </a:r>
            <a:endParaRPr lang="pl-PL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l-PL" sz="2000" b="0" strike="noStrike" spc="-1">
                <a:solidFill>
                  <a:srgbClr val="000000"/>
                </a:solidFill>
                <a:latin typeface="+mn-lt"/>
                <a:ea typeface="+mn-ea"/>
              </a:rPr>
              <a:t>Open source, bazuje na javie, powstał jako konkurencyjny produkt Googla – GFS (Google File System) i MapReduce</a:t>
            </a:r>
            <a:endParaRPr lang="pl-PL" sz="2000" b="0" strike="noStrike" spc="-1">
              <a:latin typeface="Arial"/>
            </a:endParaRPr>
          </a:p>
        </p:txBody>
      </p:sp>
      <p:sp>
        <p:nvSpPr>
          <p:cNvPr id="13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585AA2E8-FF66-405E-9029-2250890E9FF8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Nie musimy próbkować danych. Analizujemy cały zestaw danych.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Nie musimy kasować danych. W naszym klastrze są dane sprzed 5 lat.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Elastyczne formaty danych. Możemy pracować i na różnorodnych plikach, i na bazach danych.</a:t>
            </a:r>
            <a:endParaRPr lang="pl-PL" sz="1200" b="0" strike="noStrike" spc="-1">
              <a:latin typeface="Arial"/>
            </a:endParaRPr>
          </a:p>
        </p:txBody>
      </p:sp>
      <p:sp>
        <p:nvSpPr>
          <p:cNvPr id="14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C3BAD4F3-74AC-4173-BEDD-6227E9B4072B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pl-PL" sz="2000" b="0" strike="noStrike" spc="-1">
                <a:latin typeface="Arial"/>
              </a:rPr>
              <a:t>NameNode – zarzadza blokami znajdującymi się w DataNode – wie który co zawiera igdzie nzajduja się repliki</a:t>
            </a:r>
          </a:p>
          <a:p>
            <a:pPr marL="216000" indent="-216000">
              <a:lnSpc>
                <a:spcPct val="100000"/>
              </a:lnSpc>
            </a:pPr>
            <a:r>
              <a:rPr lang="pl-PL" sz="2000" b="0" strike="noStrike" spc="-1">
                <a:latin typeface="Arial"/>
              </a:rPr>
              <a:t>SecondaryNameNode – co jakiś czas robi checkpointy, jeżeli NameNode padnie to Secondary staje się Primary a NameNode restartuje się i wraca do checkpointa</a:t>
            </a:r>
          </a:p>
        </p:txBody>
      </p:sp>
      <p:sp>
        <p:nvSpPr>
          <p:cNvPr id="14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C6847EAA-1708-4657-AEE7-F810906ABC4A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endParaRPr lang="pl-PL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l-PL" sz="2000" b="0" i="1" strike="noStrike" spc="-1">
                <a:latin typeface="Arial"/>
              </a:rPr>
              <a:t>Metadane, pozwalające uzyskać dostęp do określonego fragmentu pliku, przechowywane są w pamięci operacyjnej serwera NameNode.</a:t>
            </a:r>
            <a:endParaRPr lang="pl-PL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l-PL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l-PL" sz="2000" b="0" strike="noStrike" spc="-1">
                <a:latin typeface="Arial"/>
              </a:rPr>
              <a:t>Aby zabezpieczyć dane przed awarią pojedynczego węzła, są one replikowane na kilku węzłach, standardowo trzech. Natomiast aby zapobiec awarii przełącznika sieciowego, większe klastry dzieli się na racki. W przypadku awarii racka, w którym znajduje się NameNode, jego rolę przejmuje SecondaryNode. Dostęp do plików jest realizowany przez YARN (YetAnother Resource Negotiator). Jest to druga generacja MapReduce, nazywana również MapReduce 2.0.</a:t>
            </a:r>
          </a:p>
          <a:p>
            <a:pPr>
              <a:lnSpc>
                <a:spcPct val="100000"/>
              </a:lnSpc>
            </a:pPr>
            <a:br/>
            <a:br/>
            <a:r>
              <a:rPr lang="pl-PL" sz="2000" b="0" strike="noStrike" spc="-1">
                <a:latin typeface="Arial"/>
              </a:rPr>
              <a:t>Bloki maja domyślny rozmiar 64 MB</a:t>
            </a:r>
          </a:p>
        </p:txBody>
      </p:sp>
      <p:sp>
        <p:nvSpPr>
          <p:cNvPr id="14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0127E80B-DF0E-4C68-976C-041EB24AF2D2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Nie musimy próbkować danych. Analizujemy cały zestaw danych.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Nie musimy kasować danych. W naszym klastrze są dane sprzed 5 lat.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Elastyczne formaty danych. Możemy pracować i na różnorodnych plikach, i na bazach danych.</a:t>
            </a:r>
            <a:endParaRPr lang="pl-PL" sz="1200" b="0" strike="noStrike" spc="-1">
              <a:latin typeface="Arial"/>
            </a:endParaRPr>
          </a:p>
        </p:txBody>
      </p:sp>
      <p:sp>
        <p:nvSpPr>
          <p:cNvPr id="14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C5B20F9F-43A9-4B66-BE4F-CA8DBA351D8D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pl-PL" sz="2000" b="0" strike="noStrike" spc="-1">
                <a:latin typeface="Arial"/>
              </a:rPr>
              <a:t>Client – wysłanie żądania wykonania działania map-reduce</a:t>
            </a:r>
          </a:p>
          <a:p>
            <a:pPr marL="216000" indent="-216000">
              <a:lnSpc>
                <a:spcPct val="100000"/>
              </a:lnSpc>
            </a:pPr>
            <a:r>
              <a:rPr lang="pl-PL" sz="2000" b="0" strike="noStrike" spc="-1">
                <a:latin typeface="Arial"/>
              </a:rPr>
              <a:t>ResourceManager  - serce YARN. Odpowiada za przydzielanie zasobów i zarządzanie nimi. Składa się z dwóch elementów: Scheduler (harmonogram) i Application Manager (menadżer aplikacji) – odpowiada za przyjęcie zadania map-reduce i znalezienie dla niego kontenera, informuje również o wykonaniu zadania</a:t>
            </a:r>
          </a:p>
          <a:p>
            <a:pPr marL="216000" indent="-216000">
              <a:lnSpc>
                <a:spcPct val="100000"/>
              </a:lnSpc>
            </a:pPr>
            <a:r>
              <a:rPr lang="pl-PL" sz="2000" b="0" strike="noStrike" spc="-1">
                <a:latin typeface="Arial"/>
              </a:rPr>
              <a:t>Node Manager – zarządza węzłem w klastrze. Zarządza aplikacjami, przepływem pracy, monitoruje i zarzadza logami</a:t>
            </a:r>
          </a:p>
          <a:p>
            <a:pPr marL="216000" indent="-216000">
              <a:lnSpc>
                <a:spcPct val="100000"/>
              </a:lnSpc>
            </a:pPr>
            <a:r>
              <a:rPr lang="pl-PL" sz="2000" b="0" strike="noStrike" spc="-1">
                <a:latin typeface="Arial"/>
              </a:rPr>
              <a:t>Application Master – Jest to pojedyncze zadanie które powinno zostaćwykonane. Menadzer aplikacji odpowiada za negocjowanie zasobów, śledzenie statusu i monitorowanie postępu konkretnego zadania. Wysyła żądanie „Container Launch Context”, które zawiera wszystko co aplikacja musi uruchomić. Dodatkowo żąda przydzielenia kontenera</a:t>
            </a:r>
          </a:p>
          <a:p>
            <a:pPr marL="216000" indent="-216000">
              <a:lnSpc>
                <a:spcPct val="100000"/>
              </a:lnSpc>
            </a:pPr>
            <a:r>
              <a:rPr lang="pl-PL" sz="2000" b="0" strike="noStrike" spc="-1">
                <a:latin typeface="Arial"/>
              </a:rPr>
              <a:t>Container – Jest to zbior zasobow fizycznych takich jak pamięć RAM, CPU czy pamięć dyskowa.</a:t>
            </a:r>
          </a:p>
          <a:p>
            <a:pPr marL="216000" indent="-216000">
              <a:lnSpc>
                <a:spcPct val="100000"/>
              </a:lnSpc>
            </a:pPr>
            <a:endParaRPr lang="pl-PL" sz="20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Client submits an application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The Resource Manager allocates a container to start the Application Manager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The Application Manager registers itself with the Resource Manager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The Application Manager negotiates containers from the Resource Manager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The Application Manager notifies the Node Manager to launch containers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Application code is executed in the container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Client contacts Resource Manager/Application Manager to monitor application’s status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Once the processing is complete, the Application Manager un-registers with the Resource Manager</a:t>
            </a:r>
            <a:endParaRPr lang="pl-PL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lang="pl-PL" sz="1200" b="0" strike="noStrike" spc="-1">
              <a:latin typeface="Arial"/>
            </a:endParaRPr>
          </a:p>
        </p:txBody>
      </p:sp>
      <p:sp>
        <p:nvSpPr>
          <p:cNvPr id="15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02D19E9A-4167-47FB-9803-DE70CA8B91AA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0859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pl-PL" sz="2000" b="0" strike="noStrike" spc="-1">
                <a:latin typeface="Arial"/>
              </a:rPr>
              <a:t> </a:t>
            </a: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2008 roku Google było w stanie posortować </a:t>
            </a:r>
            <a:r>
              <a:rPr lang="pl-PL" sz="1200" b="1" strike="noStrike" spc="-1">
                <a:solidFill>
                  <a:srgbClr val="000000"/>
                </a:solidFill>
                <a:latin typeface="+mn-lt"/>
                <a:ea typeface="+mn-ea"/>
              </a:rPr>
              <a:t>1 petabajt</a:t>
            </a:r>
            <a:r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 danych w 6 godzin i 2 minuty. Użyto do tego celu 4000 serwerów, a dane były zapisane na 48,000 dysków twardych.</a:t>
            </a:r>
            <a:endParaRPr lang="pl-PL" sz="1200" b="0" strike="noStrike" spc="-1">
              <a:latin typeface="Arial"/>
            </a:endParaRPr>
          </a:p>
        </p:txBody>
      </p:sp>
      <p:sp>
        <p:nvSpPr>
          <p:cNvPr id="15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C3BE6209-016F-40FE-8432-9D302E11AD67}" type="slidenum">
              <a:rPr lang="pl-PL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pl-P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l-P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295280" y="380880"/>
            <a:ext cx="9600840" cy="5297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l-P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l-P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10" name="Prostokąt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Dodaj stopkę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5CF32E-73BB-4E82-9524-88F30AC4CB77}" type="datetime1">
              <a:rPr lang="pl-PL" noProof="0" smtClean="0"/>
              <a:t>08.06.2020</a:t>
            </a:fld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72515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Dodaj stopkę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E2E99B-C6A6-4BDA-95DA-58A2C8B8A860}" type="datetime1">
              <a:rPr lang="pl-PL" noProof="0" smtClean="0"/>
              <a:t>08.06.2020</a:t>
            </a:fld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4826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95280" y="380880"/>
            <a:ext cx="9600840" cy="5297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l-PL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pl-PL" sz="1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 hidden="1"/>
          <p:cNvSpPr/>
          <p:nvPr/>
        </p:nvSpPr>
        <p:spPr>
          <a:xfrm>
            <a:off x="0" y="6257160"/>
            <a:ext cx="12191760" cy="5436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PlaceHolder 2"/>
          <p:cNvSpPr>
            <a:spLocks noGrp="1"/>
          </p:cNvSpPr>
          <p:nvPr>
            <p:ph type="title"/>
          </p:nvPr>
        </p:nvSpPr>
        <p:spPr>
          <a:xfrm>
            <a:off x="1066680" y="2606040"/>
            <a:ext cx="10058040" cy="274284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80000"/>
              </a:lnSpc>
            </a:pPr>
            <a:r>
              <a:rPr lang="pl-PL" sz="6800" b="1" strike="noStrike" cap="all" spc="-1">
                <a:solidFill>
                  <a:srgbClr val="514A40"/>
                </a:solidFill>
                <a:latin typeface="Cambria"/>
              </a:rPr>
              <a:t>Kliknij, aby edytować styl</a:t>
            </a:r>
            <a:endParaRPr lang="pl-PL" sz="6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2" name="CustomShape 3"/>
          <p:cNvSpPr/>
          <p:nvPr/>
        </p:nvSpPr>
        <p:spPr>
          <a:xfrm>
            <a:off x="0" y="5888880"/>
            <a:ext cx="12191760" cy="109440"/>
          </a:xfrm>
          <a:prstGeom prst="rect">
            <a:avLst/>
          </a:prstGeom>
          <a:ln>
            <a:noFill/>
          </a:ln>
          <a:effectLst>
            <a:outerShdw blurRad="25400" dist="2556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514A40"/>
                </a:solidFill>
                <a:latin typeface="Cambria"/>
              </a:rPr>
              <a:t>Kliknij, aby edytować format tekstu konspektu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l-PL" sz="1600" b="0" strike="noStrike" spc="-1">
                <a:solidFill>
                  <a:srgbClr val="514A40"/>
                </a:solidFill>
                <a:latin typeface="Cambria"/>
              </a:rPr>
              <a:t>Drugi poziom konspektu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1400" b="0" strike="noStrike" spc="-1">
                <a:solidFill>
                  <a:srgbClr val="514A40"/>
                </a:solidFill>
                <a:latin typeface="Cambria"/>
              </a:rPr>
              <a:t>Trzeci poziom konspektu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l-PL" sz="1400" b="0" strike="noStrike" spc="-1">
                <a:solidFill>
                  <a:srgbClr val="514A40"/>
                </a:solidFill>
                <a:latin typeface="Cambria"/>
              </a:rPr>
              <a:t>Czwarty poziom konspektu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514A40"/>
                </a:solidFill>
                <a:latin typeface="Cambria"/>
              </a:rPr>
              <a:t>Piąty poziom konspektu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514A40"/>
                </a:solidFill>
                <a:latin typeface="Cambria"/>
              </a:rPr>
              <a:t>Szósty poziom konspektu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514A40"/>
                </a:solidFill>
                <a:latin typeface="Cambria"/>
              </a:rPr>
              <a:t>Siódmy poziom konspektu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0" y="6257160"/>
            <a:ext cx="12191760" cy="54360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1295280" y="380880"/>
            <a:ext cx="9600840" cy="114264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Kliknij, aby edytować styl</a:t>
            </a:r>
            <a:endParaRPr lang="pl-PL" sz="32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ftr"/>
          </p:nvPr>
        </p:nvSpPr>
        <p:spPr>
          <a:xfrm>
            <a:off x="1295280" y="6419520"/>
            <a:ext cx="5181120" cy="238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l-PL" sz="1100" b="0" strike="noStrike" spc="-1">
                <a:solidFill>
                  <a:srgbClr val="514A40"/>
                </a:solidFill>
                <a:latin typeface="Cambria"/>
              </a:rPr>
              <a:t>Dodaj stopkę</a:t>
            </a:r>
            <a:endParaRPr lang="pl-PL" sz="1100" b="0" strike="noStrike" spc="-1"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dt"/>
          </p:nvPr>
        </p:nvSpPr>
        <p:spPr>
          <a:xfrm>
            <a:off x="8556120" y="6419520"/>
            <a:ext cx="1351080" cy="238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E6822AA-6ABB-4623-82EF-20BA6A995B3B}" type="datetime1">
              <a:rPr lang="pl-PL" sz="1100" b="0" strike="noStrike" spc="-1">
                <a:solidFill>
                  <a:srgbClr val="514A40"/>
                </a:solidFill>
                <a:latin typeface="Cambria"/>
              </a:rPr>
              <a:t>08.06.2020</a:t>
            </a:fld>
            <a:endParaRPr lang="pl-PL" sz="1100" b="0" strike="noStrike" spc="-1"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10198440" y="6419520"/>
            <a:ext cx="698040" cy="238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944F0585-8755-47EF-89D4-F62EDF93F1B4}" type="slidenum">
              <a:rPr lang="pl-PL" sz="1100" b="0" strike="noStrike" spc="-1">
                <a:solidFill>
                  <a:srgbClr val="514A40"/>
                </a:solidFill>
                <a:latin typeface="Cambria"/>
              </a:rPr>
              <a:t>‹#›</a:t>
            </a:fld>
            <a:endParaRPr lang="pl-PL" sz="1100" b="0" strike="noStrike" spc="-1">
              <a:latin typeface="Times New Roman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514A40"/>
                </a:solidFill>
                <a:latin typeface="Cambria"/>
              </a:rPr>
              <a:t>Kliknij, aby edytować format tekstu konspektu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l-PL" sz="1600" b="0" strike="noStrike" spc="-1">
                <a:solidFill>
                  <a:srgbClr val="514A40"/>
                </a:solidFill>
                <a:latin typeface="Cambria"/>
              </a:rPr>
              <a:t>Drugi poziom konspektu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1400" b="0" strike="noStrike" spc="-1">
                <a:solidFill>
                  <a:srgbClr val="514A40"/>
                </a:solidFill>
                <a:latin typeface="Cambria"/>
              </a:rPr>
              <a:t>Trzeci poziom konspektu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l-PL" sz="1400" b="0" strike="noStrike" spc="-1">
                <a:solidFill>
                  <a:srgbClr val="514A40"/>
                </a:solidFill>
                <a:latin typeface="Cambria"/>
              </a:rPr>
              <a:t>Czwarty poziom konspektu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514A40"/>
                </a:solidFill>
                <a:latin typeface="Cambria"/>
              </a:rPr>
              <a:t>Piąty poziom konspektu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514A40"/>
                </a:solidFill>
                <a:latin typeface="Cambria"/>
              </a:rPr>
              <a:t>Szósty poziom konspektu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514A40"/>
                </a:solidFill>
                <a:latin typeface="Cambria"/>
              </a:rPr>
              <a:t>Siódmy poziom konspektu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066680" y="2606040"/>
            <a:ext cx="10058040" cy="2742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0000"/>
              </a:lnSpc>
            </a:pPr>
            <a:r>
              <a:rPr lang="pl-PL" sz="6800" b="1" strike="noStrike" cap="all" spc="-1">
                <a:solidFill>
                  <a:srgbClr val="514A40"/>
                </a:solidFill>
                <a:latin typeface="Cambria"/>
              </a:rPr>
              <a:t>HADOOP</a:t>
            </a:r>
            <a:endParaRPr lang="pl-PL" sz="6800" b="0" strike="noStrike" spc="-1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89" name="Obraz 4"/>
          <p:cNvPicPr/>
          <p:nvPr/>
        </p:nvPicPr>
        <p:blipFill>
          <a:blip r:embed="rId3"/>
          <a:stretch/>
        </p:blipFill>
        <p:spPr>
          <a:xfrm>
            <a:off x="7945200" y="2879640"/>
            <a:ext cx="3179880" cy="2383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383040" y="-97920"/>
            <a:ext cx="9600840" cy="11426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MAP-REDUCE</a:t>
            </a:r>
            <a:endParaRPr lang="pl-PL" sz="32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863640" y="1955880"/>
            <a:ext cx="10832760" cy="319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2400" b="0" strike="noStrike" spc="-1">
                <a:solidFill>
                  <a:srgbClr val="514A40"/>
                </a:solidFill>
                <a:latin typeface="Cambria"/>
              </a:rPr>
              <a:t>Funkcyjne podejście do przetwarzania danych, które składa się z faz:</a:t>
            </a:r>
            <a:endParaRPr lang="pl-PL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l-PL" sz="1800" b="0" strike="noStrike" spc="-1">
                <a:solidFill>
                  <a:srgbClr val="514A40"/>
                </a:solidFill>
                <a:latin typeface="Cambria"/>
              </a:rPr>
              <a:t> </a:t>
            </a:r>
            <a:endParaRPr lang="pl-PL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l-PL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l-PL" sz="1800" b="1" strike="noStrike" spc="-1">
                <a:solidFill>
                  <a:srgbClr val="514A40"/>
                </a:solidFill>
                <a:latin typeface="Cambria"/>
              </a:rPr>
              <a:t>- Map</a:t>
            </a:r>
            <a:r>
              <a:rPr lang="pl-PL" sz="1800" b="0" strike="noStrike" spc="-1">
                <a:solidFill>
                  <a:srgbClr val="514A40"/>
                </a:solidFill>
                <a:latin typeface="Cambria"/>
              </a:rPr>
              <a:t>. Wykonanie operacji na pojedynczym rekordzie w sposób niezależny. </a:t>
            </a:r>
            <a:endParaRPr lang="pl-PL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l-PL" sz="1800" b="0" strike="noStrike" spc="-1">
                <a:solidFill>
                  <a:srgbClr val="514A40"/>
                </a:solidFill>
                <a:latin typeface="Cambria"/>
              </a:rPr>
              <a:t>Przykład: podzielenie zdania na pojedyncze słowa.</a:t>
            </a:r>
            <a:endParaRPr lang="pl-PL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l-PL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l-PL" sz="1800" b="1" strike="noStrike" spc="-1">
                <a:solidFill>
                  <a:srgbClr val="514A40"/>
                </a:solidFill>
                <a:latin typeface="Cambria"/>
              </a:rPr>
              <a:t>- Shuffle</a:t>
            </a:r>
            <a:r>
              <a:rPr lang="pl-PL" sz="1800" b="0" strike="noStrike" spc="-1">
                <a:solidFill>
                  <a:srgbClr val="514A40"/>
                </a:solidFill>
                <a:latin typeface="Cambria"/>
              </a:rPr>
              <a:t>. Rozdystrybuowanie pojedynczych wyników do pogrupowania. </a:t>
            </a:r>
            <a:br/>
            <a:r>
              <a:rPr lang="pl-PL" sz="1800" b="0" strike="noStrike" spc="-1">
                <a:solidFill>
                  <a:srgbClr val="514A40"/>
                </a:solidFill>
                <a:latin typeface="Cambria"/>
              </a:rPr>
              <a:t>Przykład: poszczególne słowa ze zdania zostaną przeanalizowane według wybranego klucza.</a:t>
            </a:r>
            <a:endParaRPr lang="pl-PL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l-PL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l-PL" sz="1800" b="1" strike="noStrike" spc="-1">
                <a:solidFill>
                  <a:srgbClr val="514A40"/>
                </a:solidFill>
                <a:latin typeface="Cambria"/>
              </a:rPr>
              <a:t>- Reduce</a:t>
            </a:r>
            <a:r>
              <a:rPr lang="pl-PL" sz="1800" b="0" strike="noStrike" spc="-1">
                <a:solidFill>
                  <a:srgbClr val="514A40"/>
                </a:solidFill>
                <a:latin typeface="Cambria"/>
              </a:rPr>
              <a:t>. Pogrupowaniu wyników. </a:t>
            </a:r>
            <a:br/>
            <a:r>
              <a:rPr lang="pl-PL" sz="1800" b="0" strike="noStrike" spc="-1">
                <a:solidFill>
                  <a:srgbClr val="514A40"/>
                </a:solidFill>
                <a:latin typeface="Cambria"/>
              </a:rPr>
              <a:t>Przykład: słowa z pierwotnego zdania otrzymamy jako grupy – zgodnie z wybranym kluczem.</a:t>
            </a:r>
            <a:endParaRPr lang="pl-PL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383040" y="-97920"/>
            <a:ext cx="9600840" cy="11426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MAP-REDUCE</a:t>
            </a:r>
            <a:endParaRPr lang="pl-PL" sz="3200" b="0" strike="noStrike" spc="-1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113" name="Obraz 2"/>
          <p:cNvPicPr/>
          <p:nvPr/>
        </p:nvPicPr>
        <p:blipFill>
          <a:blip r:embed="rId3"/>
          <a:stretch/>
        </p:blipFill>
        <p:spPr>
          <a:xfrm>
            <a:off x="1492920" y="1045080"/>
            <a:ext cx="8490960" cy="4832280"/>
          </a:xfrm>
          <a:prstGeom prst="rect">
            <a:avLst/>
          </a:prstGeom>
          <a:ln>
            <a:noFill/>
          </a:ln>
        </p:spPr>
      </p:pic>
      <p:sp>
        <p:nvSpPr>
          <p:cNvPr id="114" name="CustomShape 2"/>
          <p:cNvSpPr/>
          <p:nvPr/>
        </p:nvSpPr>
        <p:spPr>
          <a:xfrm>
            <a:off x="383040" y="6483240"/>
            <a:ext cx="11161800" cy="2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1000" b="0" strike="noStrike" spc="-1">
                <a:solidFill>
                  <a:srgbClr val="514A40"/>
                </a:solidFill>
                <a:latin typeface="Cambria"/>
              </a:rPr>
              <a:t>źródło: https://www.oreilly.com/library/view/distributed-computing-in/9781787126992/assets/fadf32ab-b857-4d22-a334-c989b5bafdea.png</a:t>
            </a:r>
            <a:endParaRPr lang="pl-PL" sz="1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524880" y="1523880"/>
            <a:ext cx="11497320" cy="264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514A40"/>
              </a:buClr>
              <a:buFont typeface="StarSymbol"/>
              <a:buChar char="-"/>
            </a:pPr>
            <a:r>
              <a:rPr lang="pl-PL" sz="2800" b="0" strike="noStrike" spc="-1">
                <a:solidFill>
                  <a:srgbClr val="514A40"/>
                </a:solidFill>
                <a:latin typeface="Cambria"/>
              </a:rPr>
              <a:t>możliwość przetwarzania ogromnych ilości danych w postaci strukturalnej, jak i niestrukturalnej</a:t>
            </a:r>
            <a:endParaRPr lang="pl-PL" sz="2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514A40"/>
              </a:buClr>
              <a:buFont typeface="StarSymbol"/>
              <a:buChar char="-"/>
            </a:pPr>
            <a:r>
              <a:rPr lang="pl-PL" sz="2800" b="0" strike="noStrike" spc="-1">
                <a:solidFill>
                  <a:srgbClr val="514A40"/>
                </a:solidFill>
                <a:latin typeface="Cambria"/>
              </a:rPr>
              <a:t>open-source</a:t>
            </a:r>
            <a:endParaRPr lang="pl-PL" sz="2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514A40"/>
              </a:buClr>
              <a:buFont typeface="StarSymbol"/>
              <a:buChar char="-"/>
            </a:pPr>
            <a:r>
              <a:rPr lang="pl-PL" sz="2800" b="0" strike="noStrike" spc="-1">
                <a:solidFill>
                  <a:srgbClr val="514A40"/>
                </a:solidFill>
                <a:latin typeface="Cambria"/>
              </a:rPr>
              <a:t>łatwa skalowalność</a:t>
            </a:r>
            <a:endParaRPr lang="pl-PL" sz="2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514A40"/>
              </a:buClr>
              <a:buFont typeface="StarSymbol"/>
              <a:buChar char="-"/>
            </a:pPr>
            <a:r>
              <a:rPr lang="pl-PL" sz="2800" b="0" strike="noStrike" spc="-1">
                <a:solidFill>
                  <a:srgbClr val="514A40"/>
                </a:solidFill>
                <a:latin typeface="Cambria"/>
              </a:rPr>
              <a:t>mechanizm samo naprawy oparty na tzw. checkpoints</a:t>
            </a:r>
            <a:endParaRPr lang="pl-PL" sz="2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514A40"/>
              </a:buClr>
              <a:buFont typeface="StarSymbol"/>
              <a:buChar char="-"/>
            </a:pPr>
            <a:r>
              <a:rPr lang="pl-PL" sz="2800" b="0" strike="noStrike" spc="-1">
                <a:solidFill>
                  <a:srgbClr val="514A40"/>
                </a:solidFill>
                <a:latin typeface="Cambria"/>
              </a:rPr>
              <a:t>tolerancyjny na błędy – replikacja danych</a:t>
            </a:r>
            <a:endParaRPr lang="pl-PL" sz="2800" b="0" strike="noStrike" spc="-1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383040" y="-97920"/>
            <a:ext cx="96008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Zalety</a:t>
            </a:r>
            <a:endParaRPr lang="pl-PL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Obraz 3"/>
          <p:cNvPicPr/>
          <p:nvPr/>
        </p:nvPicPr>
        <p:blipFill>
          <a:blip r:embed="rId3"/>
          <a:stretch/>
        </p:blipFill>
        <p:spPr>
          <a:xfrm>
            <a:off x="1716480" y="1628640"/>
            <a:ext cx="9077040" cy="3647880"/>
          </a:xfrm>
          <a:prstGeom prst="rect">
            <a:avLst/>
          </a:prstGeom>
          <a:ln>
            <a:noFill/>
          </a:ln>
        </p:spPr>
      </p:pic>
      <p:sp>
        <p:nvSpPr>
          <p:cNvPr id="118" name="CustomShape 1"/>
          <p:cNvSpPr/>
          <p:nvPr/>
        </p:nvSpPr>
        <p:spPr>
          <a:xfrm>
            <a:off x="383040" y="-97920"/>
            <a:ext cx="96008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KTO Używa HADOOPa?</a:t>
            </a:r>
            <a:endParaRPr lang="pl-PL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2148480" y="1946880"/>
            <a:ext cx="9600840" cy="11426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4000" b="1" strike="noStrike" cap="all" spc="-1">
                <a:solidFill>
                  <a:srgbClr val="A85229"/>
                </a:solidFill>
                <a:latin typeface="Cambria"/>
              </a:rPr>
              <a:t>ALTERNATYWY DLA MAP-REduce</a:t>
            </a:r>
            <a:endParaRPr lang="pl-PL" sz="4000" b="0" strike="noStrike" spc="-1">
              <a:solidFill>
                <a:srgbClr val="514A40"/>
              </a:solidFill>
              <a:latin typeface="Cambr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4071600" y="1500480"/>
            <a:ext cx="3586320" cy="11426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pl-PL" sz="4800" b="1" strike="noStrike" cap="all" spc="-1">
                <a:solidFill>
                  <a:srgbClr val="A85229"/>
                </a:solidFill>
                <a:latin typeface="Cambria"/>
              </a:rPr>
              <a:t>Apache PIg</a:t>
            </a:r>
            <a:endParaRPr lang="pl-PL" sz="48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3305880" y="3492360"/>
            <a:ext cx="55494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2400" b="0" strike="noStrike" spc="-1">
                <a:solidFill>
                  <a:srgbClr val="514A40"/>
                </a:solidFill>
                <a:latin typeface="Cambria"/>
              </a:rPr>
              <a:t>Skryptowa implementacja Map - Reduce</a:t>
            </a:r>
            <a:endParaRPr lang="pl-PL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383040" y="-97920"/>
            <a:ext cx="9600840" cy="11426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PigLatin</a:t>
            </a:r>
            <a:endParaRPr lang="pl-PL" sz="3200" b="0" strike="noStrike" spc="-1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123" name="Obraz 5"/>
          <p:cNvPicPr/>
          <p:nvPr/>
        </p:nvPicPr>
        <p:blipFill>
          <a:blip r:embed="rId3"/>
          <a:stretch/>
        </p:blipFill>
        <p:spPr>
          <a:xfrm>
            <a:off x="337320" y="2476440"/>
            <a:ext cx="11517120" cy="1904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4071600" y="1500480"/>
            <a:ext cx="447516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pl-PL" sz="4800" b="1" strike="noStrike" cap="all" spc="-1">
                <a:solidFill>
                  <a:srgbClr val="A85229"/>
                </a:solidFill>
                <a:latin typeface="Cambria"/>
              </a:rPr>
              <a:t>Apache HIVE</a:t>
            </a:r>
            <a:endParaRPr lang="pl-PL" sz="4800" b="0" strike="noStrike" spc="-1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2395800" y="3492360"/>
            <a:ext cx="78267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2400" b="0" strike="noStrike" spc="-1">
                <a:solidFill>
                  <a:srgbClr val="514A40"/>
                </a:solidFill>
                <a:latin typeface="Cambria"/>
              </a:rPr>
              <a:t>Alternatywa dla Map–Reduce -  podobny składnią do SQL</a:t>
            </a:r>
            <a:endParaRPr lang="pl-PL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383040" y="-97920"/>
            <a:ext cx="9600840" cy="11426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HiveQL</a:t>
            </a:r>
            <a:endParaRPr lang="pl-PL" sz="32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383040" y="6483240"/>
            <a:ext cx="11161800" cy="2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1000" b="0" strike="noStrike" spc="-1">
                <a:solidFill>
                  <a:srgbClr val="514A40"/>
                </a:solidFill>
                <a:latin typeface="Cambria"/>
              </a:rPr>
              <a:t>źródło: https://www.dezyre.com/article/mapreduce-vs-pig-vs-hive/163</a:t>
            </a:r>
            <a:endParaRPr lang="pl-PL" sz="1000" b="0" strike="noStrike" spc="-1">
              <a:latin typeface="Arial"/>
            </a:endParaRPr>
          </a:p>
        </p:txBody>
      </p:sp>
      <p:pic>
        <p:nvPicPr>
          <p:cNvPr id="128" name="Obraz 2"/>
          <p:cNvPicPr/>
          <p:nvPr/>
        </p:nvPicPr>
        <p:blipFill>
          <a:blip r:embed="rId3"/>
          <a:stretch/>
        </p:blipFill>
        <p:spPr>
          <a:xfrm>
            <a:off x="993600" y="2110320"/>
            <a:ext cx="6319080" cy="2585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0AC8BC3-5619-4D63-9CD5-179AE8E1B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343" y="64698"/>
            <a:ext cx="9601200" cy="1143000"/>
          </a:xfrm>
        </p:spPr>
        <p:txBody>
          <a:bodyPr/>
          <a:lstStyle/>
          <a:p>
            <a:r>
              <a:rPr lang="pl-PL"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Cambria"/>
              </a:rPr>
              <a:t>ApaCHE SPark</a:t>
            </a:r>
            <a:endParaRPr lang="pl-PL" err="1"/>
          </a:p>
        </p:txBody>
      </p:sp>
      <p:pic>
        <p:nvPicPr>
          <p:cNvPr id="3" name="Obraz 3" descr="Obraz zawierający znak&#10;&#10;Opis wygenerowany przy bardzo wysokim poziomie pewności">
            <a:extLst>
              <a:ext uri="{FF2B5EF4-FFF2-40B4-BE49-F238E27FC236}">
                <a16:creationId xmlns:a16="http://schemas.microsoft.com/office/drawing/2014/main" id="{96CA1A6F-FD39-4E2B-A377-FF624B244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589" y="-74583"/>
            <a:ext cx="2743200" cy="1428750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DF59508A-BA81-4C91-A801-38C8E7034A3E}"/>
              </a:ext>
            </a:extLst>
          </p:cNvPr>
          <p:cNvSpPr txBox="1"/>
          <p:nvPr/>
        </p:nvSpPr>
        <p:spPr>
          <a:xfrm>
            <a:off x="1288212" y="1920816"/>
            <a:ext cx="977372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platforma przetwarzania równoległego (analiza </a:t>
            </a:r>
            <a:r>
              <a:rPr lang="en-US">
                <a:ea typeface="+mn-lt"/>
                <a:cs typeface="+mn-lt"/>
              </a:rPr>
              <a:t>danych big data)</a:t>
            </a:r>
            <a:endParaRPr lang="pl-PL">
              <a:ea typeface="+mn-lt"/>
              <a:cs typeface="+mn-lt"/>
            </a:endParaRPr>
          </a:p>
          <a:p>
            <a:endParaRPr lang="en-US"/>
          </a:p>
          <a:p>
            <a:endParaRPr lang="en-US"/>
          </a:p>
          <a:p>
            <a:endParaRPr lang="en-US">
              <a:ea typeface="Cambria"/>
            </a:endParaRPr>
          </a:p>
          <a:p>
            <a:endParaRPr lang="en-US"/>
          </a:p>
        </p:txBody>
      </p:sp>
      <p:pic>
        <p:nvPicPr>
          <p:cNvPr id="7" name="Obraz 7" descr="Obraz zawierający stół&#10;&#10;Opis wygenerowany przy bardzo wysokim poziomie pewności">
            <a:extLst>
              <a:ext uri="{FF2B5EF4-FFF2-40B4-BE49-F238E27FC236}">
                <a16:creationId xmlns:a16="http://schemas.microsoft.com/office/drawing/2014/main" id="{A40F6FAC-67F5-4AB4-8BF8-BD2AC8136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00" y="2858694"/>
            <a:ext cx="8572452" cy="3081554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F68C6974-19C9-447B-9608-65251755238A}"/>
              </a:ext>
            </a:extLst>
          </p:cNvPr>
          <p:cNvSpPr txBox="1"/>
          <p:nvPr/>
        </p:nvSpPr>
        <p:spPr>
          <a:xfrm>
            <a:off x="6967269" y="4005533"/>
            <a:ext cx="5057953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000">
              <a:ea typeface="Cambria"/>
            </a:endParaRPr>
          </a:p>
          <a:p>
            <a:endParaRPr lang="en-US" sz="2000"/>
          </a:p>
          <a:p>
            <a:r>
              <a:rPr lang="en-US" sz="2000"/>
              <a:t>funkcja </a:t>
            </a:r>
            <a:r>
              <a:rPr lang="en-US" sz="2000" b="1"/>
              <a:t>przetwarzania </a:t>
            </a:r>
            <a:r>
              <a:rPr lang="en-US" sz="2000">
                <a:ea typeface="+mn-lt"/>
                <a:cs typeface="+mn-lt"/>
              </a:rPr>
              <a:t>zbiorów </a:t>
            </a:r>
            <a:r>
              <a:rPr lang="en-US" sz="2000" err="1">
                <a:ea typeface="+mn-lt"/>
                <a:cs typeface="+mn-lt"/>
              </a:rPr>
              <a:t>danych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b="1">
                <a:ea typeface="+mn-lt"/>
                <a:cs typeface="+mn-lt"/>
              </a:rPr>
              <a:t>w </a:t>
            </a:r>
            <a:r>
              <a:rPr lang="en-US" sz="2000" b="1" err="1">
                <a:ea typeface="+mn-lt"/>
                <a:cs typeface="+mn-lt"/>
              </a:rPr>
              <a:t>pamięci</a:t>
            </a:r>
            <a:r>
              <a:rPr lang="en-US" sz="2000" b="1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operacyjnej</a:t>
            </a:r>
          </a:p>
          <a:p>
            <a:r>
              <a:rPr lang="en-US" sz="2000">
                <a:ea typeface="+mn-lt"/>
                <a:cs typeface="+mn-lt"/>
              </a:rPr>
              <a:t>(</a:t>
            </a:r>
            <a:r>
              <a:rPr lang="en-US" sz="2000" i="1">
                <a:ea typeface="+mn-lt"/>
                <a:cs typeface="+mn-lt"/>
              </a:rPr>
              <a:t>in-memory computing</a:t>
            </a:r>
            <a:r>
              <a:rPr lang="en-US" sz="2000">
                <a:ea typeface="+mn-lt"/>
                <a:cs typeface="+mn-lt"/>
              </a:rPr>
              <a:t>)</a:t>
            </a:r>
            <a:endParaRPr lang="en-US" sz="2000" b="1">
              <a:ea typeface="Cambria"/>
            </a:endParaRPr>
          </a:p>
          <a:p>
            <a:endParaRPr lang="en-US" sz="2000">
              <a:ea typeface="+mn-lt"/>
              <a:cs typeface="+mn-lt"/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8C5F58C1-0A03-4028-8E54-1D4083ECB8D9}"/>
              </a:ext>
            </a:extLst>
          </p:cNvPr>
          <p:cNvSpPr txBox="1"/>
          <p:nvPr/>
        </p:nvSpPr>
        <p:spPr>
          <a:xfrm>
            <a:off x="123645" y="5932098"/>
            <a:ext cx="6840746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l-PL" sz="11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5529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295280" y="380880"/>
            <a:ext cx="9600840" cy="11426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AGENDA</a:t>
            </a:r>
            <a:endParaRPr lang="pl-PL" sz="3200" b="0" strike="noStrike" spc="-1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1733400" y="2043360"/>
            <a:ext cx="8929080" cy="350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StarSymbol"/>
              <a:buAutoNum type="arabicPeriod"/>
            </a:pPr>
            <a:r>
              <a:rPr lang="pl-PL" sz="3200" b="0" strike="noStrike" spc="-1">
                <a:solidFill>
                  <a:srgbClr val="514A40"/>
                </a:solidFill>
                <a:latin typeface="Cambria"/>
              </a:rPr>
              <a:t> Czym jest Hadoop? </a:t>
            </a:r>
            <a:endParaRPr lang="pl-PL" sz="32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StarSymbol"/>
              <a:buAutoNum type="arabicPeriod"/>
            </a:pPr>
            <a:r>
              <a:rPr lang="pl-PL" sz="3200" b="0" strike="noStrike" spc="-1">
                <a:solidFill>
                  <a:srgbClr val="514A40"/>
                </a:solidFill>
                <a:latin typeface="Cambria"/>
              </a:rPr>
              <a:t> System plików HDFS</a:t>
            </a:r>
            <a:endParaRPr lang="pl-PL" sz="32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StarSymbol"/>
              <a:buAutoNum type="arabicPeriod"/>
            </a:pPr>
            <a:r>
              <a:rPr lang="pl-PL" sz="3200" b="0" strike="noStrike" spc="-1">
                <a:solidFill>
                  <a:srgbClr val="514A40"/>
                </a:solidFill>
                <a:latin typeface="Cambria"/>
              </a:rPr>
              <a:t> YARN </a:t>
            </a:r>
            <a:endParaRPr lang="pl-PL" sz="32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StarSymbol"/>
              <a:buAutoNum type="arabicPeriod"/>
            </a:pPr>
            <a:r>
              <a:rPr lang="pl-PL" sz="3200" b="0" strike="noStrike" spc="-1">
                <a:solidFill>
                  <a:srgbClr val="514A40"/>
                </a:solidFill>
                <a:latin typeface="Cambria"/>
              </a:rPr>
              <a:t> Map-Reduce</a:t>
            </a:r>
            <a:endParaRPr lang="pl-PL" sz="32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StarSymbol"/>
              <a:buAutoNum type="arabicPeriod"/>
            </a:pPr>
            <a:r>
              <a:rPr lang="pl-PL" sz="3200" b="0" strike="noStrike" spc="-1">
                <a:solidFill>
                  <a:srgbClr val="514A40"/>
                </a:solidFill>
                <a:latin typeface="Cambria"/>
              </a:rPr>
              <a:t> Zalety</a:t>
            </a:r>
            <a:endParaRPr lang="pl-PL" sz="32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StarSymbol"/>
              <a:buAutoNum type="arabicPeriod"/>
            </a:pPr>
            <a:r>
              <a:rPr lang="pl-PL" sz="3200" b="0" strike="noStrike" spc="-1">
                <a:solidFill>
                  <a:srgbClr val="514A40"/>
                </a:solidFill>
                <a:latin typeface="Cambria"/>
              </a:rPr>
              <a:t>Kto używa Hadoopa?</a:t>
            </a:r>
            <a:endParaRPr lang="pl-PL" sz="32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StarSymbol"/>
              <a:buAutoNum type="arabicPeriod"/>
            </a:pPr>
            <a:r>
              <a:rPr lang="pl-PL" sz="3200" b="0" strike="noStrike" spc="-1">
                <a:solidFill>
                  <a:srgbClr val="514A40"/>
                </a:solidFill>
                <a:latin typeface="Cambria"/>
              </a:rPr>
              <a:t> Alternatywy dla Map-Reduce</a:t>
            </a:r>
            <a:endParaRPr lang="pl-PL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0AC8BC3-5619-4D63-9CD5-179AE8E1B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649" y="496599"/>
            <a:ext cx="6019800" cy="609398"/>
          </a:xfrm>
        </p:spPr>
        <p:txBody>
          <a:bodyPr/>
          <a:lstStyle/>
          <a:p>
            <a:r>
              <a:rPr lang="pl-PL" err="1"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latin typeface="Abadi"/>
                <a:ea typeface="Cambria"/>
              </a:rPr>
              <a:t>Ecosystem</a:t>
            </a:r>
            <a:endParaRPr lang="pl-PL">
              <a:latin typeface="Abadi"/>
            </a:endParaRPr>
          </a:p>
        </p:txBody>
      </p:sp>
      <p:pic>
        <p:nvPicPr>
          <p:cNvPr id="3" name="Obraz 3" descr="Obraz zawierający znak&#10;&#10;Opis wygenerowany przy bardzo wysokim poziomie pewności">
            <a:extLst>
              <a:ext uri="{FF2B5EF4-FFF2-40B4-BE49-F238E27FC236}">
                <a16:creationId xmlns:a16="http://schemas.microsoft.com/office/drawing/2014/main" id="{96CA1A6F-FD39-4E2B-A377-FF624B244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89" y="77817"/>
            <a:ext cx="2743200" cy="1428750"/>
          </a:xfrm>
          <a:prstGeom prst="rect">
            <a:avLst/>
          </a:prstGeom>
        </p:spPr>
      </p:pic>
      <p:sp>
        <p:nvSpPr>
          <p:cNvPr id="579" name="pole tekstowe 578">
            <a:extLst>
              <a:ext uri="{FF2B5EF4-FFF2-40B4-BE49-F238E27FC236}">
                <a16:creationId xmlns:a16="http://schemas.microsoft.com/office/drawing/2014/main" id="{23A6838A-6E1A-419C-95D5-ADB460E1A221}"/>
              </a:ext>
            </a:extLst>
          </p:cNvPr>
          <p:cNvSpPr txBox="1"/>
          <p:nvPr/>
        </p:nvSpPr>
        <p:spPr>
          <a:xfrm>
            <a:off x="1273834" y="6363419"/>
            <a:ext cx="804844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1100">
                <a:latin typeface="Avenir Next LT Pro"/>
              </a:rPr>
              <a:t>Źródło: https://mapr.com/products/apache-spark/</a:t>
            </a:r>
            <a:endParaRPr lang="pl-PL" sz="1100">
              <a:latin typeface="Avenir Next LT Pro"/>
              <a:ea typeface="Cambria"/>
            </a:endParaRPr>
          </a:p>
        </p:txBody>
      </p:sp>
      <p:pic>
        <p:nvPicPr>
          <p:cNvPr id="581" name="Obraz 581">
            <a:extLst>
              <a:ext uri="{FF2B5EF4-FFF2-40B4-BE49-F238E27FC236}">
                <a16:creationId xmlns:a16="http://schemas.microsoft.com/office/drawing/2014/main" id="{A88E1ECF-5862-4EC5-9083-D916E41301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9532" y="1402254"/>
            <a:ext cx="8752934" cy="497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4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B3CD9DF-969B-4429-B05A-F6FF75A9B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098" y="7189"/>
            <a:ext cx="10492596" cy="1272396"/>
          </a:xfrm>
        </p:spPr>
        <p:txBody>
          <a:bodyPr/>
          <a:lstStyle/>
          <a:p>
            <a:r>
              <a:rPr lang="pl-PL"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Cambria"/>
              </a:rPr>
              <a:t>R</a:t>
            </a:r>
            <a:r>
              <a:rPr lang="en-US"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+mj-lt"/>
                <a:cs typeface="+mj-lt"/>
              </a:rPr>
              <a:t>esilient distributed datasets (RDD)</a:t>
            </a:r>
            <a:endParaRPr lang="pl-PL">
              <a:effectLst>
                <a:outerShdw blurRad="38100" dist="25400" dir="18900000" algn="bl" rotWithShape="0">
                  <a:prstClr val="white">
                    <a:alpha val="80000"/>
                  </a:prstClr>
                </a:outerShdw>
              </a:effectLst>
              <a:ea typeface="Cambria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16C16FE0-8DAC-43EB-BC9E-24692BC111B6}"/>
              </a:ext>
            </a:extLst>
          </p:cNvPr>
          <p:cNvSpPr txBox="1"/>
          <p:nvPr/>
        </p:nvSpPr>
        <p:spPr>
          <a:xfrm>
            <a:off x="411193" y="1388853"/>
            <a:ext cx="68695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Odporne na awarie, rozproszone kolekcje danych.</a:t>
            </a:r>
            <a:endParaRPr lang="pl-PL"/>
          </a:p>
        </p:txBody>
      </p:sp>
      <p:pic>
        <p:nvPicPr>
          <p:cNvPr id="4" name="Obraz 4">
            <a:extLst>
              <a:ext uri="{FF2B5EF4-FFF2-40B4-BE49-F238E27FC236}">
                <a16:creationId xmlns:a16="http://schemas.microsoft.com/office/drawing/2014/main" id="{7205DB1A-70D2-49DF-98EE-B3ED61B64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380" y="1916777"/>
            <a:ext cx="7588368" cy="4160257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A80A919E-E3ED-4F93-8C2E-E3D3DA16A973}"/>
              </a:ext>
            </a:extLst>
          </p:cNvPr>
          <p:cNvSpPr txBox="1"/>
          <p:nvPr/>
        </p:nvSpPr>
        <p:spPr>
          <a:xfrm>
            <a:off x="7901796" y="6392174"/>
            <a:ext cx="420969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l-PL" sz="1100" i="1">
                <a:ea typeface="+mn-lt"/>
                <a:cs typeface="+mn-lt"/>
              </a:rPr>
              <a:t>Żródło: </a:t>
            </a:r>
            <a:r>
              <a:rPr lang="pl-PL" sz="1100">
                <a:ea typeface="+mn-lt"/>
                <a:cs typeface="+mn-lt"/>
              </a:rPr>
              <a:t>J. Laskowski, </a:t>
            </a:r>
            <a:r>
              <a:rPr lang="pl-PL" sz="1100" i="1">
                <a:ea typeface="+mn-lt"/>
                <a:cs typeface="+mn-lt"/>
              </a:rPr>
              <a:t>The Internals Of Apache Spark. </a:t>
            </a:r>
            <a:endParaRPr lang="pl-PL" sz="1100" i="1">
              <a:ea typeface="Cambria"/>
            </a:endParaRP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1A8BD522-8231-4877-9FEB-E40934BAD060}"/>
              </a:ext>
            </a:extLst>
          </p:cNvPr>
          <p:cNvSpPr txBox="1"/>
          <p:nvPr/>
        </p:nvSpPr>
        <p:spPr>
          <a:xfrm>
            <a:off x="209910" y="2970362"/>
            <a:ext cx="4410973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Cambria"/>
              </a:rPr>
              <a:t>niezmienne</a:t>
            </a:r>
          </a:p>
          <a:p>
            <a:r>
              <a:rPr lang="en-US">
                <a:ea typeface="+mn-lt"/>
                <a:cs typeface="+mn-lt"/>
              </a:rPr>
              <a:t> </a:t>
            </a:r>
            <a:r>
              <a:rPr lang="en-US">
                <a:ea typeface="Cambria"/>
              </a:rPr>
              <a:t>→</a:t>
            </a:r>
            <a:r>
              <a:rPr lang="en-US">
                <a:ea typeface="+mn-lt"/>
                <a:cs typeface="+mn-lt"/>
              </a:rPr>
              <a:t> </a:t>
            </a:r>
            <a:r>
              <a:rPr lang="pl-PL">
                <a:ea typeface="Cambria"/>
              </a:rPr>
              <a:t>transformowane w nowy zbiór</a:t>
            </a:r>
            <a:endParaRPr lang="en-US">
              <a:ea typeface="Cambria"/>
            </a:endParaRPr>
          </a:p>
          <a:p>
            <a:endParaRPr lang="en-US"/>
          </a:p>
          <a:p>
            <a:r>
              <a:rPr lang="en-US" err="1"/>
              <a:t>Operacje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 RDD </a:t>
            </a:r>
            <a:r>
              <a:rPr lang="en-US" err="1"/>
              <a:t>tworzą</a:t>
            </a:r>
            <a:r>
              <a:rPr lang="en-US"/>
              <a:t> </a:t>
            </a:r>
            <a:r>
              <a:rPr lang="en-US" i="1" err="1"/>
              <a:t>skierowany</a:t>
            </a:r>
            <a:r>
              <a:rPr lang="en-US" i="1"/>
              <a:t> </a:t>
            </a:r>
            <a:r>
              <a:rPr lang="en-US" i="1" err="1"/>
              <a:t>graf</a:t>
            </a:r>
            <a:r>
              <a:rPr lang="en-US" i="1"/>
              <a:t> </a:t>
            </a:r>
            <a:r>
              <a:rPr lang="en-US" i="1" err="1"/>
              <a:t>acykliczny</a:t>
            </a:r>
            <a:r>
              <a:rPr lang="en-US" i="1"/>
              <a:t> </a:t>
            </a:r>
            <a:r>
              <a:rPr lang="en-US"/>
              <a:t>(DAG)</a:t>
            </a:r>
            <a:endParaRPr lang="pl-PL">
              <a:ea typeface="Cambria"/>
            </a:endParaRPr>
          </a:p>
          <a:p>
            <a:endParaRPr lang="en-US">
              <a:ea typeface="Cambria"/>
            </a:endParaRPr>
          </a:p>
          <a:p>
            <a:r>
              <a:rPr lang="en-US">
                <a:ea typeface="+mn-lt"/>
                <a:cs typeface="+mn-lt"/>
              </a:rPr>
              <a:t>→</a:t>
            </a:r>
            <a:r>
              <a:rPr lang="en-US"/>
              <a:t> </a:t>
            </a:r>
            <a:r>
              <a:rPr lang="en-US" err="1"/>
              <a:t>możliwość</a:t>
            </a:r>
            <a:r>
              <a:rPr lang="en-US"/>
              <a:t> </a:t>
            </a:r>
            <a:r>
              <a:rPr lang="en-US" b="1" err="1"/>
              <a:t>cache’owania</a:t>
            </a:r>
            <a:r>
              <a:rPr lang="en-US"/>
              <a:t> </a:t>
            </a:r>
            <a:r>
              <a:rPr lang="en-US" err="1"/>
              <a:t>wyników</a:t>
            </a:r>
            <a:r>
              <a:rPr lang="en-US"/>
              <a:t> </a:t>
            </a:r>
            <a:r>
              <a:rPr lang="en-US" err="1"/>
              <a:t>pośrednich</a:t>
            </a:r>
            <a:r>
              <a:rPr lang="en-US"/>
              <a:t>​</a:t>
            </a:r>
            <a:endParaRPr lang="en-US">
              <a:ea typeface="Cambria"/>
            </a:endParaRPr>
          </a:p>
          <a:p>
            <a:r>
              <a:rPr lang="en-US"/>
              <a:t>→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/>
              <a:t>odtwarzanie</a:t>
            </a:r>
            <a:r>
              <a:rPr lang="en-US"/>
              <a:t> w </a:t>
            </a:r>
            <a:r>
              <a:rPr lang="en-US" err="1"/>
              <a:t>przypadku</a:t>
            </a:r>
            <a:r>
              <a:rPr lang="en-US"/>
              <a:t> </a:t>
            </a:r>
            <a:r>
              <a:rPr lang="en-US" err="1"/>
              <a:t>awarii</a:t>
            </a:r>
            <a:r>
              <a:rPr lang="en-US"/>
              <a:t>​</a:t>
            </a:r>
            <a:endParaRPr lang="en-US"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049590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D0FFB71-FD16-4258-9087-2BD20ED8D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Cambria"/>
              </a:rPr>
              <a:t>Architektura SParka</a:t>
            </a:r>
          </a:p>
        </p:txBody>
      </p:sp>
      <p:pic>
        <p:nvPicPr>
          <p:cNvPr id="3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11614A14-E96D-4D12-B503-44F5F475E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7907" y="374939"/>
            <a:ext cx="4722940" cy="5863707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FF9DAED1-9611-4FC8-88FF-82D1E00C8A56}"/>
              </a:ext>
            </a:extLst>
          </p:cNvPr>
          <p:cNvSpPr txBox="1"/>
          <p:nvPr/>
        </p:nvSpPr>
        <p:spPr>
          <a:xfrm>
            <a:off x="152401" y="2313341"/>
            <a:ext cx="6840746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Program </a:t>
            </a:r>
            <a:r>
              <a:rPr lang="en-US" err="1">
                <a:ea typeface="+mn-lt"/>
                <a:cs typeface="+mn-lt"/>
              </a:rPr>
              <a:t>sterownika</a:t>
            </a:r>
            <a:r>
              <a:rPr lang="en-US">
                <a:ea typeface="+mn-lt"/>
                <a:cs typeface="+mn-lt"/>
              </a:rPr>
              <a:t> - </a:t>
            </a:r>
            <a:r>
              <a:rPr lang="en-US" err="1"/>
              <a:t>SparkContext</a:t>
            </a:r>
            <a:r>
              <a:rPr lang="en-US"/>
              <a:t> </a:t>
            </a:r>
            <a:r>
              <a:rPr lang="en-US" b="1" err="1">
                <a:ea typeface="+mn-lt"/>
                <a:cs typeface="+mn-lt"/>
              </a:rPr>
              <a:t>koordynacja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/>
              <a:t>w </a:t>
            </a:r>
            <a:r>
              <a:rPr lang="en-US" err="1"/>
              <a:t>głównym</a:t>
            </a:r>
            <a:r>
              <a:rPr lang="en-US"/>
              <a:t> </a:t>
            </a:r>
            <a:r>
              <a:rPr lang="en-US" err="1"/>
              <a:t>programie</a:t>
            </a:r>
            <a:r>
              <a:rPr lang="en-US"/>
              <a:t>:</a:t>
            </a:r>
            <a:endParaRPr lang="en-US">
              <a:ea typeface="Cambria"/>
            </a:endParaRPr>
          </a:p>
          <a:p>
            <a:pPr marL="285750" indent="-285750">
              <a:buFont typeface="Arial"/>
              <a:buChar char="•"/>
            </a:pPr>
            <a:r>
              <a:rPr lang="en-US" err="1">
                <a:ea typeface="+mn-lt"/>
                <a:cs typeface="+mn-lt"/>
              </a:rPr>
              <a:t>obsługa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funkcji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głównego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węzła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err="1">
                <a:ea typeface="+mn-lt"/>
                <a:cs typeface="+mn-lt"/>
              </a:rPr>
              <a:t>wykonanie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i="1" err="1">
                <a:ea typeface="+mn-lt"/>
                <a:cs typeface="+mn-lt"/>
              </a:rPr>
              <a:t>akcji</a:t>
            </a:r>
            <a:r>
              <a:rPr lang="en-US" i="1">
                <a:ea typeface="+mn-lt"/>
                <a:cs typeface="+mn-lt"/>
              </a:rPr>
              <a:t> </a:t>
            </a:r>
            <a:r>
              <a:rPr lang="en-US">
                <a:ea typeface="+mn-lt"/>
                <a:cs typeface="+mn-lt"/>
              </a:rPr>
              <a:t>w </a:t>
            </a:r>
            <a:r>
              <a:rPr lang="en-US" err="1">
                <a:ea typeface="+mn-lt"/>
                <a:cs typeface="+mn-lt"/>
              </a:rPr>
              <a:t>równoległych</a:t>
            </a:r>
            <a:r>
              <a:rPr lang="en-US">
                <a:ea typeface="+mn-lt"/>
                <a:cs typeface="+mn-lt"/>
              </a:rPr>
              <a:t> w </a:t>
            </a:r>
            <a:r>
              <a:rPr lang="en-US" err="1">
                <a:ea typeface="+mn-lt"/>
                <a:cs typeface="+mn-lt"/>
              </a:rPr>
              <a:t>węzłach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roboczych</a:t>
            </a:r>
            <a:endParaRPr lang="en-US">
              <a:ea typeface="+mn-lt"/>
              <a:cs typeface="+mn-lt"/>
            </a:endParaRPr>
          </a:p>
          <a:p>
            <a:endParaRPr lang="en-US">
              <a:ea typeface="Cambria"/>
            </a:endParaRPr>
          </a:p>
          <a:p>
            <a:endParaRPr lang="en-US">
              <a:ea typeface="Cambria"/>
            </a:endParaRPr>
          </a:p>
          <a:p>
            <a:r>
              <a:rPr lang="en-US" err="1">
                <a:ea typeface="+mn-lt"/>
                <a:cs typeface="+mn-lt"/>
              </a:rPr>
              <a:t>Menedżer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klastra</a:t>
            </a:r>
            <a:r>
              <a:rPr lang="en-US">
                <a:ea typeface="Cambria"/>
              </a:rPr>
              <a:t>: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Standalone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YARN </a:t>
            </a:r>
            <a:r>
              <a:rPr lang="en-US">
                <a:ea typeface="+mn-lt"/>
                <a:cs typeface="+mn-lt"/>
              </a:rPr>
              <a:t>Apache Hadoop</a:t>
            </a:r>
            <a:endParaRPr lang="en-US">
              <a:ea typeface="Cambria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Apache </a:t>
            </a:r>
            <a:r>
              <a:rPr lang="en-US" b="1">
                <a:ea typeface="+mn-lt"/>
                <a:cs typeface="+mn-lt"/>
              </a:rPr>
              <a:t>Mesos</a:t>
            </a:r>
            <a:endParaRPr lang="en-US">
              <a:ea typeface="Cambria"/>
            </a:endParaRPr>
          </a:p>
          <a:p>
            <a:endParaRPr lang="en-US">
              <a:ea typeface="Cambria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46CB56FA-F1E1-4E9A-8660-BE3B2EADA10A}"/>
              </a:ext>
            </a:extLst>
          </p:cNvPr>
          <p:cNvSpPr txBox="1"/>
          <p:nvPr/>
        </p:nvSpPr>
        <p:spPr>
          <a:xfrm>
            <a:off x="5817079" y="6507192"/>
            <a:ext cx="6840746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1100"/>
              <a:t>Źródło:</a:t>
            </a:r>
            <a:r>
              <a:rPr lang="pl-PL" sz="1100">
                <a:ea typeface="+mn-lt"/>
                <a:cs typeface="+mn-lt"/>
              </a:rPr>
              <a:t>https://docs.microsoft.com/pl-pl/azure/hdinsight/spark/apache-spark-overview</a:t>
            </a:r>
          </a:p>
        </p:txBody>
      </p:sp>
    </p:spTree>
    <p:extLst>
      <p:ext uri="{BB962C8B-B14F-4D97-AF65-F5344CB8AC3E}">
        <p14:creationId xmlns:p14="http://schemas.microsoft.com/office/powerpoint/2010/main" val="111198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83BBD50-4549-4C08-A81C-DE93E46AF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57" y="-510396"/>
            <a:ext cx="9601200" cy="1143000"/>
          </a:xfrm>
        </p:spPr>
        <p:txBody>
          <a:bodyPr/>
          <a:lstStyle/>
          <a:p>
            <a:pPr algn="ctr"/>
            <a:r>
              <a:rPr lang="pl-PL"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Cambria"/>
              </a:rPr>
              <a:t>Operacje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A1BC176-383B-4648-A057-A6430F82A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381" y="793630"/>
            <a:ext cx="5474898" cy="9230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" indent="0">
              <a:buNone/>
            </a:pPr>
            <a:r>
              <a:rPr lang="pl-PL" b="1">
                <a:ea typeface="+mn-lt"/>
                <a:cs typeface="+mn-lt"/>
              </a:rPr>
              <a:t>Transformacje</a:t>
            </a:r>
          </a:p>
          <a:p>
            <a:pPr marL="45720" indent="0" algn="ctr">
              <a:buNone/>
            </a:pPr>
            <a:r>
              <a:rPr lang="pl-PL">
                <a:ea typeface="+mn-lt"/>
                <a:cs typeface="+mn-lt"/>
              </a:rPr>
              <a:t>wąskie                        szerokie</a:t>
            </a:r>
            <a:endParaRPr lang="pl-PL">
              <a:ea typeface="Cambria"/>
            </a:endParaRPr>
          </a:p>
          <a:p>
            <a:pPr marL="45720" indent="0">
              <a:buNone/>
            </a:pPr>
            <a:endParaRPr lang="pl-PL">
              <a:ea typeface="+mn-lt"/>
              <a:cs typeface="+mn-lt"/>
            </a:endParaRPr>
          </a:p>
          <a:p>
            <a:pPr marL="45720" indent="0">
              <a:buNone/>
            </a:pPr>
            <a:endParaRPr lang="pl-PL">
              <a:ea typeface="Cambria"/>
            </a:endParaRPr>
          </a:p>
          <a:p>
            <a:pPr marL="45720" indent="0">
              <a:buNone/>
            </a:pPr>
            <a:endParaRPr lang="pl-PL">
              <a:ea typeface="Cambria"/>
            </a:endParaRP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E207D870-82B7-4AA4-AE98-5415EEA14CC6}"/>
              </a:ext>
            </a:extLst>
          </p:cNvPr>
          <p:cNvSpPr txBox="1">
            <a:spLocks/>
          </p:cNvSpPr>
          <p:nvPr/>
        </p:nvSpPr>
        <p:spPr>
          <a:xfrm>
            <a:off x="7026215" y="787879"/>
            <a:ext cx="4410974" cy="4114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pl-PL" b="1">
                <a:ea typeface="+mn-lt"/>
                <a:cs typeface="+mn-lt"/>
              </a:rPr>
              <a:t>Akcje</a:t>
            </a:r>
          </a:p>
          <a:p>
            <a:pPr marL="45720" indent="0">
              <a:buNone/>
            </a:pPr>
            <a:r>
              <a:rPr lang="pl-PL" err="1">
                <a:ea typeface="+mn-lt"/>
                <a:cs typeface="+mn-lt"/>
              </a:rPr>
              <a:t>reduce</a:t>
            </a:r>
            <a:r>
              <a:rPr lang="pl-PL">
                <a:ea typeface="+mn-lt"/>
                <a:cs typeface="+mn-lt"/>
              </a:rPr>
              <a:t>() </a:t>
            </a:r>
            <a:endParaRPr lang="pl-PL" b="1">
              <a:ea typeface="+mn-lt"/>
              <a:cs typeface="+mn-lt"/>
            </a:endParaRPr>
          </a:p>
          <a:p>
            <a:pPr marL="45720" indent="0">
              <a:buNone/>
            </a:pPr>
            <a:r>
              <a:rPr lang="pl-PL" err="1">
                <a:ea typeface="+mn-lt"/>
                <a:cs typeface="+mn-lt"/>
              </a:rPr>
              <a:t>collect</a:t>
            </a:r>
            <a:r>
              <a:rPr lang="pl-PL">
                <a:ea typeface="+mn-lt"/>
                <a:cs typeface="+mn-lt"/>
              </a:rPr>
              <a:t>()</a:t>
            </a:r>
            <a:endParaRPr lang="pl-PL" b="1">
              <a:ea typeface="+mn-lt"/>
              <a:cs typeface="+mn-lt"/>
            </a:endParaRPr>
          </a:p>
          <a:p>
            <a:pPr marL="45720" indent="0">
              <a:buNone/>
            </a:pPr>
            <a:r>
              <a:rPr lang="pl-PL" err="1">
                <a:ea typeface="+mn-lt"/>
                <a:cs typeface="+mn-lt"/>
              </a:rPr>
              <a:t>count</a:t>
            </a:r>
            <a:r>
              <a:rPr lang="pl-PL">
                <a:ea typeface="+mn-lt"/>
                <a:cs typeface="+mn-lt"/>
              </a:rPr>
              <a:t>()</a:t>
            </a:r>
            <a:endParaRPr lang="pl-PL" b="1">
              <a:ea typeface="+mn-lt"/>
              <a:cs typeface="+mn-lt"/>
            </a:endParaRPr>
          </a:p>
          <a:p>
            <a:pPr marL="45720" indent="0">
              <a:buNone/>
            </a:pPr>
            <a:r>
              <a:rPr lang="pl-PL" err="1">
                <a:ea typeface="+mn-lt"/>
                <a:cs typeface="+mn-lt"/>
              </a:rPr>
              <a:t>saveAsTextFile</a:t>
            </a:r>
            <a:r>
              <a:rPr lang="pl-PL">
                <a:ea typeface="+mn-lt"/>
                <a:cs typeface="+mn-lt"/>
              </a:rPr>
              <a:t>(</a:t>
            </a:r>
            <a:r>
              <a:rPr lang="pl-PL" err="1">
                <a:ea typeface="+mn-lt"/>
                <a:cs typeface="+mn-lt"/>
              </a:rPr>
              <a:t>filename</a:t>
            </a:r>
            <a:r>
              <a:rPr lang="pl-PL">
                <a:ea typeface="+mn-lt"/>
                <a:cs typeface="+mn-lt"/>
              </a:rPr>
              <a:t>)</a:t>
            </a:r>
            <a:endParaRPr lang="pl-PL"/>
          </a:p>
          <a:p>
            <a:pPr marL="45720" indent="0">
              <a:buNone/>
            </a:pPr>
            <a:r>
              <a:rPr lang="en-US">
                <a:ea typeface="+mn-lt"/>
                <a:cs typeface="+mn-lt"/>
              </a:rPr>
              <a:t>→ </a:t>
            </a:r>
            <a:r>
              <a:rPr lang="en-US" err="1">
                <a:ea typeface="+mn-lt"/>
                <a:cs typeface="+mn-lt"/>
              </a:rPr>
              <a:t>zwracają</a:t>
            </a:r>
            <a:r>
              <a:rPr lang="en-US">
                <a:ea typeface="Cambria"/>
              </a:rPr>
              <a:t> </a:t>
            </a:r>
            <a:r>
              <a:rPr lang="en-US" err="1">
                <a:ea typeface="Cambria"/>
              </a:rPr>
              <a:t>wynik</a:t>
            </a:r>
            <a:endParaRPr lang="en-US">
              <a:ea typeface="Cambria"/>
            </a:endParaRPr>
          </a:p>
          <a:p>
            <a:pPr marL="45720" indent="0">
              <a:buFont typeface="Arial" pitchFamily="34" charset="0"/>
              <a:buNone/>
            </a:pPr>
            <a:endParaRPr lang="pl-PL">
              <a:ea typeface="Cambria"/>
            </a:endParaRPr>
          </a:p>
          <a:p>
            <a:pPr marL="45720" indent="0">
              <a:buFont typeface="Arial" pitchFamily="34" charset="0"/>
              <a:buNone/>
            </a:pPr>
            <a:endParaRPr lang="pl-PL">
              <a:ea typeface="Cambria"/>
            </a:endParaRPr>
          </a:p>
        </p:txBody>
      </p:sp>
      <p:pic>
        <p:nvPicPr>
          <p:cNvPr id="6" name="Obraz 6" descr="Obraz zawierający żywność&#10;&#10;Opis wygenerowany przy bardzo wysokim poziomie pewności">
            <a:extLst>
              <a:ext uri="{FF2B5EF4-FFF2-40B4-BE49-F238E27FC236}">
                <a16:creationId xmlns:a16="http://schemas.microsoft.com/office/drawing/2014/main" id="{0992E1BC-43A0-48AF-B6CD-A3BA5D0D02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8" r="1991" b="-415"/>
          <a:stretch/>
        </p:blipFill>
        <p:spPr>
          <a:xfrm>
            <a:off x="339306" y="1715587"/>
            <a:ext cx="5549093" cy="3081211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76CA8733-9CFD-4A0C-B31B-69AAC308EB6F}"/>
              </a:ext>
            </a:extLst>
          </p:cNvPr>
          <p:cNvSpPr txBox="1"/>
          <p:nvPr/>
        </p:nvSpPr>
        <p:spPr>
          <a:xfrm>
            <a:off x="224288" y="5069457"/>
            <a:ext cx="651006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b="1"/>
              <a:t>późna / l</a:t>
            </a:r>
            <a:r>
              <a:rPr lang="en-US" b="1" err="1"/>
              <a:t>eniwa</a:t>
            </a:r>
            <a:r>
              <a:rPr lang="en-US" b="1"/>
              <a:t> </a:t>
            </a:r>
            <a:r>
              <a:rPr lang="pl-PL" b="1"/>
              <a:t>ewaluacja </a:t>
            </a:r>
            <a:r>
              <a:rPr lang="pl-PL"/>
              <a:t>transformacji</a:t>
            </a:r>
            <a:endParaRPr lang="en-US">
              <a:ea typeface="Cambria"/>
            </a:endParaRPr>
          </a:p>
          <a:p>
            <a:r>
              <a:rPr lang="en-US" err="1"/>
              <a:t>wykonywane</a:t>
            </a:r>
            <a:r>
              <a:rPr lang="en-US"/>
              <a:t> po </a:t>
            </a:r>
            <a:r>
              <a:rPr lang="en-US" err="1"/>
              <a:t>pojawieniu</a:t>
            </a:r>
            <a:r>
              <a:rPr lang="en-US"/>
              <a:t> </a:t>
            </a:r>
            <a:r>
              <a:rPr lang="en-US" err="1"/>
              <a:t>się</a:t>
            </a:r>
            <a:r>
              <a:rPr lang="en-US"/>
              <a:t> </a:t>
            </a:r>
            <a:r>
              <a:rPr lang="en-US" err="1"/>
              <a:t>akcji</a:t>
            </a:r>
            <a:r>
              <a:rPr lang="en-US"/>
              <a:t> </a:t>
            </a:r>
            <a:r>
              <a:rPr lang="en-US" err="1"/>
              <a:t>wymagającej</a:t>
            </a:r>
            <a:r>
              <a:rPr lang="en-US"/>
              <a:t> </a:t>
            </a:r>
            <a:r>
              <a:rPr lang="en-US" err="1"/>
              <a:t>dostępu</a:t>
            </a:r>
            <a:r>
              <a:rPr lang="en-US"/>
              <a:t> do </a:t>
            </a:r>
            <a:r>
              <a:rPr lang="en-US" err="1"/>
              <a:t>przetworzonych</a:t>
            </a:r>
            <a:r>
              <a:rPr lang="en-US"/>
              <a:t> </a:t>
            </a:r>
            <a:r>
              <a:rPr lang="en-US" err="1"/>
              <a:t>danych</a:t>
            </a:r>
            <a:r>
              <a:rPr lang="en-US"/>
              <a:t>​</a:t>
            </a:r>
            <a:endParaRPr lang="en-US">
              <a:ea typeface="Cambria"/>
            </a:endParaRPr>
          </a:p>
          <a:p>
            <a:r>
              <a:rPr lang="en-US"/>
              <a:t>→ </a:t>
            </a:r>
            <a:r>
              <a:rPr lang="en-US" err="1"/>
              <a:t>zwracają</a:t>
            </a:r>
            <a:r>
              <a:rPr lang="en-US"/>
              <a:t> RDD​</a:t>
            </a:r>
            <a:endParaRPr lang="en-US">
              <a:ea typeface="Cambria"/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AB108C7A-A328-48F3-B0EB-30C2A279B5C9}"/>
              </a:ext>
            </a:extLst>
          </p:cNvPr>
          <p:cNvSpPr txBox="1"/>
          <p:nvPr/>
        </p:nvSpPr>
        <p:spPr>
          <a:xfrm>
            <a:off x="626853" y="6535947"/>
            <a:ext cx="1020504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err="1">
                <a:ea typeface="+mn-lt"/>
                <a:cs typeface="+mn-lt"/>
              </a:rPr>
              <a:t>Źródło</a:t>
            </a:r>
            <a:r>
              <a:rPr lang="en-US" sz="1100">
                <a:ea typeface="+mn-lt"/>
                <a:cs typeface="+mn-lt"/>
              </a:rPr>
              <a:t>: https://medium.com/@dvcanton/wide-and-narrow-dependencies-in-apache-spark-21acf2faf031</a:t>
            </a:r>
            <a:endParaRPr lang="pl-PL" sz="1100"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89816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ytuł 1">
            <a:extLst>
              <a:ext uri="{FF2B5EF4-FFF2-40B4-BE49-F238E27FC236}">
                <a16:creationId xmlns:a16="http://schemas.microsoft.com/office/drawing/2014/main" id="{7A7EFBBA-3DF6-4D25-A6FE-DC58402E8D4E}"/>
              </a:ext>
            </a:extLst>
          </p:cNvPr>
          <p:cNvSpPr txBox="1">
            <a:spLocks/>
          </p:cNvSpPr>
          <p:nvPr/>
        </p:nvSpPr>
        <p:spPr>
          <a:xfrm>
            <a:off x="116457" y="-510396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l-PL"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Cambria"/>
              </a:rPr>
              <a:t>Operacje</a:t>
            </a:r>
            <a:endParaRPr lang="pl-PL"/>
          </a:p>
        </p:txBody>
      </p:sp>
      <p:pic>
        <p:nvPicPr>
          <p:cNvPr id="7" name="Obraz 7">
            <a:extLst>
              <a:ext uri="{FF2B5EF4-FFF2-40B4-BE49-F238E27FC236}">
                <a16:creationId xmlns:a16="http://schemas.microsoft.com/office/drawing/2014/main" id="{5D9470BE-009C-406F-B56D-F6030087A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230" y="467366"/>
            <a:ext cx="10578858" cy="5793872"/>
          </a:xfrm>
          <a:prstGeom prst="rect">
            <a:avLst/>
          </a:prstGeom>
        </p:spPr>
      </p:pic>
      <p:sp>
        <p:nvSpPr>
          <p:cNvPr id="10" name="pole tekstowe 9">
            <a:extLst>
              <a:ext uri="{FF2B5EF4-FFF2-40B4-BE49-F238E27FC236}">
                <a16:creationId xmlns:a16="http://schemas.microsoft.com/office/drawing/2014/main" id="{92FD8D84-AB23-405D-858F-1AEB5E21BEAE}"/>
              </a:ext>
            </a:extLst>
          </p:cNvPr>
          <p:cNvSpPr txBox="1"/>
          <p:nvPr/>
        </p:nvSpPr>
        <p:spPr>
          <a:xfrm>
            <a:off x="1403230" y="6349042"/>
            <a:ext cx="1198784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1100"/>
              <a:t>Źródło: </a:t>
            </a:r>
            <a:r>
              <a:rPr lang="pl-PL" sz="1100">
                <a:ea typeface="+mn-lt"/>
                <a:cs typeface="+mn-lt"/>
              </a:rPr>
              <a:t>https://docs.microsoft.com/en-us/learn/cmu-cloud-computing/cmu-analytics-engines-spark/2-resilient-distributed-datasets</a:t>
            </a:r>
            <a:endParaRPr lang="pl-PL" sz="1100"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14841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3E2D1DD-23F7-49FA-8E77-CE90D1DBF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>
            <a:normAutofit/>
          </a:bodyPr>
          <a:lstStyle/>
          <a:p>
            <a:r>
              <a:rPr lang="pl-PL"/>
              <a:t>Hadoop vs Spark</a:t>
            </a:r>
          </a:p>
        </p:txBody>
      </p:sp>
      <p:pic>
        <p:nvPicPr>
          <p:cNvPr id="5" name="Obraz 5" descr="Obraz zawierający trawa, zewnętrzne, płot, drewniane&#10;&#10;Opis wygenerowany przy bardzo wysokim poziomie pewności">
            <a:extLst>
              <a:ext uri="{FF2B5EF4-FFF2-40B4-BE49-F238E27FC236}">
                <a16:creationId xmlns:a16="http://schemas.microsoft.com/office/drawing/2014/main" id="{3E7F8A2C-5287-4520-95B0-D371DA73D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702" y="685800"/>
            <a:ext cx="4043680" cy="5486400"/>
          </a:xfrm>
          <a:prstGeom prst="rect">
            <a:avLst/>
          </a:prstGeom>
          <a:noFill/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858F13C9-3341-4FFD-A254-BC512F738FED}"/>
              </a:ext>
            </a:extLst>
          </p:cNvPr>
          <p:cNvSpPr txBox="1"/>
          <p:nvPr/>
        </p:nvSpPr>
        <p:spPr>
          <a:xfrm>
            <a:off x="1503872" y="2193985"/>
            <a:ext cx="704202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94785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3E2D1DD-23F7-49FA-8E77-CE90D1DBF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75" y="93452"/>
            <a:ext cx="9586823" cy="582284"/>
          </a:xfrm>
        </p:spPr>
        <p:txBody>
          <a:bodyPr/>
          <a:lstStyle/>
          <a:p>
            <a:r>
              <a:rPr lang="pl-PL"/>
              <a:t>Hadoop vs Spark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858F13C9-3341-4FFD-A254-BC512F738FED}"/>
              </a:ext>
            </a:extLst>
          </p:cNvPr>
          <p:cNvSpPr txBox="1"/>
          <p:nvPr/>
        </p:nvSpPr>
        <p:spPr>
          <a:xfrm>
            <a:off x="1503872" y="2193985"/>
            <a:ext cx="704202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ea typeface="Cambria"/>
            </a:endParaRP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55E9EDB5-95AF-4272-8094-24BD5E34C8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68330"/>
              </p:ext>
            </p:extLst>
          </p:nvPr>
        </p:nvGraphicFramePr>
        <p:xfrm>
          <a:off x="14377" y="704490"/>
          <a:ext cx="12171272" cy="6063357"/>
        </p:xfrm>
        <a:graphic>
          <a:graphicData uri="http://schemas.openxmlformats.org/drawingml/2006/table">
            <a:tbl>
              <a:tblPr firstRow="1" firstCol="1" bandRow="1">
                <a:tableStyleId>{46F890A9-2807-4EBB-B81D-B2AA78EC7F39}</a:tableStyleId>
              </a:tblPr>
              <a:tblGrid>
                <a:gridCol w="2967151">
                  <a:extLst>
                    <a:ext uri="{9D8B030D-6E8A-4147-A177-3AD203B41FA5}">
                      <a16:colId xmlns:a16="http://schemas.microsoft.com/office/drawing/2014/main" val="1814605792"/>
                    </a:ext>
                  </a:extLst>
                </a:gridCol>
                <a:gridCol w="3650497">
                  <a:extLst>
                    <a:ext uri="{9D8B030D-6E8A-4147-A177-3AD203B41FA5}">
                      <a16:colId xmlns:a16="http://schemas.microsoft.com/office/drawing/2014/main" val="835905604"/>
                    </a:ext>
                  </a:extLst>
                </a:gridCol>
                <a:gridCol w="5553624">
                  <a:extLst>
                    <a:ext uri="{9D8B030D-6E8A-4147-A177-3AD203B41FA5}">
                      <a16:colId xmlns:a16="http://schemas.microsoft.com/office/drawing/2014/main" val="4111581684"/>
                    </a:ext>
                  </a:extLst>
                </a:gridCol>
              </a:tblGrid>
              <a:tr h="555625">
                <a:tc>
                  <a:txBody>
                    <a:bodyPr/>
                    <a:lstStyle/>
                    <a:p>
                      <a:pPr algn="ctr"/>
                      <a:r>
                        <a:rPr lang="pl-PL" sz="2000" b="1">
                          <a:latin typeface="Avenir Next LT Pro"/>
                        </a:rPr>
                        <a:t>czynniki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000" b="1" err="1">
                          <a:latin typeface="Avenir Next LT Pro"/>
                        </a:rPr>
                        <a:t>Hadoop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000" b="1">
                          <a:latin typeface="Avenir Next LT Pro"/>
                        </a:rPr>
                        <a:t>Spark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7337495"/>
                  </a:ext>
                </a:extLst>
              </a:tr>
              <a:tr h="1054297">
                <a:tc>
                  <a:txBody>
                    <a:bodyPr/>
                    <a:lstStyle/>
                    <a:p>
                      <a:pPr algn="ctr"/>
                      <a:r>
                        <a:rPr lang="pl-PL">
                          <a:latin typeface="Arial Rounded MT Bold"/>
                        </a:rPr>
                        <a:t>szybkość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2000" u="none" strike="noStrike" noProof="0">
                          <a:latin typeface="Avenir Next LT Pro"/>
                        </a:rPr>
                        <a:t>🗸 </a:t>
                      </a:r>
                      <a:endParaRPr lang="pl-PL" sz="2000">
                        <a:latin typeface="Avenir Next LT Pro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US" sz="2000" u="none" strike="noStrike" noProof="0">
                          <a:latin typeface="Avenir Next LT Pro"/>
                        </a:rPr>
                        <a:t>✔</a:t>
                      </a:r>
                    </a:p>
                    <a:p>
                      <a:pPr marL="285750" lvl="0" indent="-285750" algn="ctr">
                        <a:buFont typeface="Arial"/>
                        <a:buChar char="•"/>
                      </a:pPr>
                      <a:r>
                        <a:rPr lang="en-US" sz="2000" u="none" strike="noStrike" noProof="0" err="1">
                          <a:latin typeface="Avenir Next LT Pro"/>
                        </a:rPr>
                        <a:t>leniwa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ewaluacja</a:t>
                      </a:r>
                      <a:endParaRPr lang="en-US" sz="2000" u="none" strike="noStrike" noProof="0">
                        <a:latin typeface="Avenir Next LT Pro"/>
                      </a:endParaRPr>
                    </a:p>
                    <a:p>
                      <a:pPr marL="285750" lvl="0" indent="-285750" algn="ctr">
                        <a:buFont typeface="Arial"/>
                        <a:buChar char="•"/>
                      </a:pPr>
                      <a:r>
                        <a:rPr lang="en-US" sz="2000" u="none" strike="noStrike" noProof="0" err="1">
                          <a:latin typeface="Avenir Next LT Pro"/>
                        </a:rPr>
                        <a:t>optymalizacja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sekwencji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transformacji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(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rw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6733599"/>
                  </a:ext>
                </a:extLst>
              </a:tr>
              <a:tr h="4354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>
                          <a:latin typeface="Arial Rounded MT Bold"/>
                        </a:rPr>
                        <a:t>przetwarzanie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2000">
                          <a:latin typeface="Avenir Next LT Pro"/>
                        </a:rPr>
                        <a:t>wsadowe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noProof="0" err="1">
                          <a:latin typeface="Avenir Next LT Pro"/>
                        </a:rPr>
                        <a:t>wsadowe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i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strumieniowe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0628374"/>
                  </a:ext>
                </a:extLst>
              </a:tr>
              <a:tr h="90195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>
                          <a:latin typeface="Arial Rounded MT Bold"/>
                        </a:rPr>
                        <a:t>tryby przechowywania danych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2000">
                          <a:latin typeface="Avenir Next LT Pro"/>
                        </a:rPr>
                        <a:t>na dysku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noProof="0">
                          <a:latin typeface="Avenir Next LT Pro"/>
                        </a:rPr>
                        <a:t>w </a:t>
                      </a:r>
                      <a:r>
                        <a:rPr lang="en-US" sz="2000" b="0" i="0" u="none" strike="noStrike" noProof="0" err="1">
                          <a:latin typeface="Avenir Next LT Pro"/>
                        </a:rPr>
                        <a:t>pamięci</a:t>
                      </a:r>
                      <a:r>
                        <a:rPr lang="en-US" sz="2000" b="0" i="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b="0" i="0" u="none" strike="noStrike" noProof="0" err="1">
                          <a:latin typeface="Avenir Next LT Pro"/>
                        </a:rPr>
                        <a:t>operacyjnej</a:t>
                      </a:r>
                      <a:r>
                        <a:rPr lang="en-US" sz="2000" b="0" i="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i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/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lub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 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na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dysku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4120382"/>
                  </a:ext>
                </a:extLst>
              </a:tr>
              <a:tr h="1187302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noProof="0" err="1">
                          <a:latin typeface="Arial Rounded MT Bold"/>
                        </a:rPr>
                        <a:t>operacje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noProof="0">
                        <a:latin typeface="Arial Rounded MT Bold"/>
                      </a:endParaRP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noProof="0">
                        <a:latin typeface="Arial Rounded MT Bold"/>
                      </a:endParaRPr>
                    </a:p>
                    <a:p>
                      <a:pPr lvl="0" algn="ctr">
                        <a:buNone/>
                      </a:pPr>
                      <a:endParaRPr lang="pl-PL">
                        <a:latin typeface="Arial Rounded MT Bold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2000" u="none" strike="noStrike" noProof="0">
                          <a:latin typeface="Avenir Next LT Pro"/>
                        </a:rPr>
                        <a:t>tylko operacje Map i </a:t>
                      </a:r>
                      <a:r>
                        <a:rPr lang="pl-PL" sz="2000" u="none" strike="noStrike" noProof="0" err="1">
                          <a:latin typeface="Avenir Next LT Pro"/>
                        </a:rPr>
                        <a:t>Reduce</a:t>
                      </a:r>
                      <a:endParaRPr lang="pl-PL" sz="2000">
                        <a:latin typeface="Avenir Next LT Pro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noProof="0">
                          <a:latin typeface="Avenir Next LT Pro"/>
                        </a:rPr>
                        <a:t> 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operacje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na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RDD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i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wiele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transformacji</a:t>
                      </a:r>
                      <a:endParaRPr lang="pl-PL" sz="2000" err="1">
                        <a:latin typeface="Avenir Next LT Pro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445354"/>
                  </a:ext>
                </a:extLst>
              </a:tr>
              <a:tr h="92148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err="1">
                          <a:latin typeface="Arial Rounded MT Bold"/>
                        </a:rPr>
                        <a:t>cache'owanie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2000" u="none" strike="noStrike" noProof="0">
                          <a:latin typeface="Avenir Next LT Pro"/>
                        </a:rPr>
                        <a:t>✘</a:t>
                      </a:r>
                      <a:endParaRPr lang="pl-PL" sz="2000">
                        <a:latin typeface="Avenir Next LT Pro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noProof="0">
                          <a:latin typeface="Avenir Next LT Pro"/>
                        </a:rPr>
                        <a:t>✔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noProof="0" err="1">
                          <a:latin typeface="Avenir Next LT Pro"/>
                        </a:rPr>
                        <a:t>analiza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wyników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pośrednich</a:t>
                      </a:r>
                      <a:endParaRPr lang="en-US" sz="2000" u="none" strike="noStrike" noProof="0">
                        <a:latin typeface="Avenir Next LT Pro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579579"/>
                  </a:ext>
                </a:extLst>
              </a:tr>
              <a:tr h="93264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>
                          <a:latin typeface="Arial Rounded MT Bold"/>
                        </a:rPr>
                        <a:t>odporność na awarie</a:t>
                      </a:r>
                    </a:p>
                    <a:p>
                      <a:pPr lvl="0" algn="ctr">
                        <a:buNone/>
                      </a:pPr>
                      <a:endParaRPr lang="pl-PL">
                        <a:latin typeface="Arial Rounded MT Bold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u="none" strike="noStrike" noProof="0">
                          <a:latin typeface="Avenir Next LT Pro"/>
                        </a:rPr>
                        <a:t>✔</a:t>
                      </a:r>
                      <a:endParaRPr lang="pl-PL" sz="2000">
                        <a:latin typeface="Avenir Next LT Pro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2000" u="none" strike="noStrike" noProof="0">
                          <a:latin typeface="Avenir Next LT Pro"/>
                        </a:rPr>
                        <a:t>🗸 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odtworzenie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danych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w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oparciu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o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hierarchię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DAG,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czasem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</a:t>
                      </a:r>
                      <a:r>
                        <a:rPr lang="en-US" sz="2000" u="none" strike="noStrike" noProof="0" err="1">
                          <a:latin typeface="Avenir Next LT Pro"/>
                        </a:rPr>
                        <a:t>zasobożerne</a:t>
                      </a:r>
                      <a:endParaRPr lang="en-US" sz="2000" u="none" strike="noStrike" noProof="0">
                        <a:latin typeface="Avenir Next LT Pro"/>
                      </a:endParaRPr>
                    </a:p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noProof="0" err="1">
                          <a:latin typeface="Avenir Next LT Pro"/>
                        </a:rPr>
                        <a:t>rozwiązanie</a:t>
                      </a:r>
                      <a:r>
                        <a:rPr lang="en-US" sz="2000" u="none" strike="noStrike" noProof="0">
                          <a:latin typeface="Avenir Next LT Pro"/>
                        </a:rPr>
                        <a:t> - c</a:t>
                      </a:r>
                      <a:r>
                        <a:rPr lang="en-US" sz="2000">
                          <a:latin typeface="Avenir Next LT Pro"/>
                        </a:rPr>
                        <a:t>heckpointing</a:t>
                      </a:r>
                      <a:endParaRPr lang="en-US" sz="2000" u="none" strike="noStrike" noProof="0">
                        <a:latin typeface="Avenir Next LT Pro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69715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885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ytuł 1"/>
          <p:cNvSpPr txBox="1">
            <a:spLocks/>
          </p:cNvSpPr>
          <p:nvPr/>
        </p:nvSpPr>
        <p:spPr>
          <a:xfrm>
            <a:off x="4071580" y="1500605"/>
            <a:ext cx="447552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l-PL" sz="4800"/>
              <a:t>ĆWICZENIA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914399" y="3107088"/>
            <a:ext cx="10951779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l-PL" sz="3600" dirty="0"/>
              <a:t>https://github.com/mslowiak/hadoop-exercises</a:t>
            </a:r>
            <a:endParaRPr lang="pl-PL"/>
          </a:p>
          <a:p>
            <a:r>
              <a:rPr lang="pl-PL" sz="3600" dirty="0">
                <a:ea typeface="+mn-lt"/>
                <a:cs typeface="+mn-lt"/>
              </a:rPr>
              <a:t>https://github.com/Vinci10/hadoop-cluster-exercises</a:t>
            </a:r>
            <a:endParaRPr lang="pl-PL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24CD0A8C-D986-4BB4-A21A-74AA37C0439F}"/>
              </a:ext>
            </a:extLst>
          </p:cNvPr>
          <p:cNvSpPr txBox="1"/>
          <p:nvPr/>
        </p:nvSpPr>
        <p:spPr>
          <a:xfrm>
            <a:off x="914621" y="4220051"/>
            <a:ext cx="10951779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l-PL" sz="3600">
                <a:ea typeface="+mn-lt"/>
                <a:cs typeface="+mn-lt"/>
              </a:rPr>
              <a:t>https://github.com/tylluan/Spark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55717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F0EEDE3-7EA0-4174-B433-8462DF46D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Cambria"/>
              </a:rPr>
              <a:t>Bibliografia:</a:t>
            </a:r>
            <a:br>
              <a:rPr lang="pl-PL"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Cambria"/>
              </a:rPr>
            </a:br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4C140667-5F19-4D13-96E8-ED43299CFB1B}"/>
              </a:ext>
            </a:extLst>
          </p:cNvPr>
          <p:cNvSpPr txBox="1"/>
          <p:nvPr/>
        </p:nvSpPr>
        <p:spPr>
          <a:xfrm>
            <a:off x="900023" y="3200400"/>
            <a:ext cx="1079451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>
                <a:ea typeface="+mn-lt"/>
                <a:cs typeface="+mn-lt"/>
              </a:rPr>
              <a:t>[1]        A. </a:t>
            </a:r>
            <a:r>
              <a:rPr lang="pl-PL" err="1">
                <a:ea typeface="+mn-lt"/>
                <a:cs typeface="+mn-lt"/>
              </a:rPr>
              <a:t>Konwinski</a:t>
            </a:r>
            <a:r>
              <a:rPr lang="pl-PL">
                <a:ea typeface="+mn-lt"/>
                <a:cs typeface="+mn-lt"/>
              </a:rPr>
              <a:t>, K. </a:t>
            </a:r>
            <a:r>
              <a:rPr lang="pl-PL" err="1">
                <a:ea typeface="+mn-lt"/>
                <a:cs typeface="+mn-lt"/>
              </a:rPr>
              <a:t>Holden</a:t>
            </a:r>
            <a:r>
              <a:rPr lang="pl-PL">
                <a:ea typeface="+mn-lt"/>
                <a:cs typeface="+mn-lt"/>
              </a:rPr>
              <a:t>, P. Wendel, and M. Zaharia, </a:t>
            </a:r>
            <a:r>
              <a:rPr lang="pl-PL" i="1">
                <a:ea typeface="+mn-lt"/>
                <a:cs typeface="+mn-lt"/>
              </a:rPr>
              <a:t>Poznajemy Sparka </a:t>
            </a:r>
            <a:r>
              <a:rPr lang="pl-PL">
                <a:ea typeface="+mn-lt"/>
                <a:cs typeface="+mn-lt"/>
              </a:rPr>
              <a:t>. 2016.</a:t>
            </a:r>
          </a:p>
          <a:p>
            <a:r>
              <a:rPr lang="pl-PL">
                <a:ea typeface="+mn-lt"/>
                <a:cs typeface="+mn-lt"/>
              </a:rPr>
              <a:t>[2]        G. </a:t>
            </a:r>
            <a:r>
              <a:rPr lang="pl-PL" err="1">
                <a:ea typeface="+mn-lt"/>
                <a:cs typeface="+mn-lt"/>
              </a:rPr>
              <a:t>Lanaro</a:t>
            </a:r>
            <a:r>
              <a:rPr lang="pl-PL">
                <a:ea typeface="+mn-lt"/>
                <a:cs typeface="+mn-lt"/>
              </a:rPr>
              <a:t>, </a:t>
            </a:r>
            <a:r>
              <a:rPr lang="pl-PL" i="1" err="1">
                <a:ea typeface="+mn-lt"/>
                <a:cs typeface="+mn-lt"/>
              </a:rPr>
              <a:t>Python</a:t>
            </a:r>
            <a:r>
              <a:rPr lang="pl-PL" i="1">
                <a:ea typeface="+mn-lt"/>
                <a:cs typeface="+mn-lt"/>
              </a:rPr>
              <a:t> High Performance</a:t>
            </a:r>
            <a:r>
              <a:rPr lang="pl-PL">
                <a:ea typeface="+mn-lt"/>
                <a:cs typeface="+mn-lt"/>
              </a:rPr>
              <a:t>, Second Edition. 2017.</a:t>
            </a:r>
          </a:p>
          <a:p>
            <a:endParaRPr lang="pl-PL">
              <a:ea typeface="Cambria"/>
            </a:endParaRPr>
          </a:p>
          <a:p>
            <a:endParaRPr lang="pl-PL"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07736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697680" y="2273760"/>
            <a:ext cx="108349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2400" b="0" i="1" strike="noStrike" spc="-1">
                <a:solidFill>
                  <a:srgbClr val="514A40"/>
                </a:solidFill>
                <a:latin typeface="Cambria"/>
              </a:rPr>
              <a:t>Hadoop jest systemem rozproszonego przechowywania i przetwarzania plików</a:t>
            </a:r>
            <a:endParaRPr lang="pl-PL" sz="2400" b="0" strike="noStrike" spc="-1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383040" y="-97920"/>
            <a:ext cx="96008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CZYM JEST HADOOP?</a:t>
            </a:r>
            <a:endParaRPr lang="pl-PL" sz="3200" b="0" strike="noStrike" spc="-1">
              <a:latin typeface="Arial"/>
            </a:endParaRPr>
          </a:p>
        </p:txBody>
      </p:sp>
      <p:pic>
        <p:nvPicPr>
          <p:cNvPr id="94" name="Picture 6"/>
          <p:cNvPicPr/>
          <p:nvPr/>
        </p:nvPicPr>
        <p:blipFill>
          <a:blip r:embed="rId3"/>
          <a:stretch/>
        </p:blipFill>
        <p:spPr>
          <a:xfrm>
            <a:off x="3007800" y="3324600"/>
            <a:ext cx="5716440" cy="2791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383040" y="-97920"/>
            <a:ext cx="96008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SYSTEM PLIKÓW HDFS</a:t>
            </a:r>
            <a:endParaRPr lang="pl-PL" sz="3200" b="0" strike="noStrike" spc="-1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2655360" y="2487600"/>
            <a:ext cx="70682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2800" b="1" strike="noStrike" spc="-1">
                <a:solidFill>
                  <a:srgbClr val="514A40"/>
                </a:solidFill>
                <a:latin typeface="Cambria"/>
              </a:rPr>
              <a:t>HDFS – Hadoop Distributed File System</a:t>
            </a:r>
            <a:endParaRPr lang="pl-PL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383040" y="-97920"/>
            <a:ext cx="960084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SYSTEM PLIKÓW HDFS</a:t>
            </a:r>
            <a:endParaRPr lang="pl-PL" sz="3200" b="0" strike="noStrike" spc="-1"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1372680" y="2158920"/>
            <a:ext cx="6702480" cy="265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2400" b="1" strike="noStrike" spc="-1">
                <a:solidFill>
                  <a:srgbClr val="514A40"/>
                </a:solidFill>
                <a:latin typeface="Cambria"/>
              </a:rPr>
              <a:t>MASTER: </a:t>
            </a:r>
            <a:endParaRPr lang="pl-PL" sz="24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Wingdings" charset="2"/>
              <a:buChar char=""/>
            </a:pPr>
            <a:r>
              <a:rPr lang="pl-PL" sz="2400" b="0" strike="noStrike" spc="-1">
                <a:solidFill>
                  <a:srgbClr val="514A40"/>
                </a:solidFill>
                <a:latin typeface="Cambria"/>
              </a:rPr>
              <a:t>NameNode</a:t>
            </a:r>
            <a:endParaRPr lang="pl-PL" sz="24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Wingdings" charset="2"/>
              <a:buChar char=""/>
            </a:pPr>
            <a:r>
              <a:rPr lang="pl-PL" sz="2400" b="0" strike="noStrike" spc="-1">
                <a:solidFill>
                  <a:srgbClr val="514A40"/>
                </a:solidFill>
                <a:latin typeface="Cambria"/>
              </a:rPr>
              <a:t>Secondary NameNode</a:t>
            </a:r>
            <a:endParaRPr lang="pl-PL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l-PL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l-PL" sz="2400" b="1" strike="noStrike" spc="-1">
                <a:solidFill>
                  <a:srgbClr val="514A40"/>
                </a:solidFill>
                <a:latin typeface="Cambria"/>
              </a:rPr>
              <a:t>SLAVE:</a:t>
            </a:r>
            <a:endParaRPr lang="pl-PL" sz="24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514A40"/>
              </a:buClr>
              <a:buFont typeface="Wingdings" charset="2"/>
              <a:buChar char=""/>
            </a:pPr>
            <a:r>
              <a:rPr lang="pl-PL" sz="2400" b="0" strike="noStrike" spc="-1">
                <a:solidFill>
                  <a:srgbClr val="514A40"/>
                </a:solidFill>
                <a:latin typeface="Cambria"/>
              </a:rPr>
              <a:t>DataNode</a:t>
            </a:r>
            <a:endParaRPr lang="pl-PL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l-PL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icture 2"/>
          <p:cNvPicPr/>
          <p:nvPr/>
        </p:nvPicPr>
        <p:blipFill>
          <a:blip r:embed="rId3"/>
          <a:stretch/>
        </p:blipFill>
        <p:spPr>
          <a:xfrm>
            <a:off x="2008080" y="200160"/>
            <a:ext cx="8065800" cy="5565240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100" name="CustomShape 1"/>
          <p:cNvSpPr/>
          <p:nvPr/>
        </p:nvSpPr>
        <p:spPr>
          <a:xfrm>
            <a:off x="383040" y="6483240"/>
            <a:ext cx="11161800" cy="2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1000" b="0" strike="noStrike" spc="-1">
                <a:solidFill>
                  <a:srgbClr val="514A40"/>
                </a:solidFill>
                <a:latin typeface="Cambria"/>
              </a:rPr>
              <a:t>źródło: hadoop.apache.org</a:t>
            </a:r>
            <a:endParaRPr lang="pl-PL" sz="1000" b="0" strike="noStrike" spc="-1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4626000" y="1319760"/>
            <a:ext cx="1414800" cy="389160"/>
          </a:xfrm>
          <a:prstGeom prst="rect">
            <a:avLst/>
          </a:prstGeom>
          <a:noFill/>
          <a:ln w="5724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3"/>
          <p:cNvSpPr/>
          <p:nvPr/>
        </p:nvSpPr>
        <p:spPr>
          <a:xfrm>
            <a:off x="7426080" y="2561400"/>
            <a:ext cx="1414800" cy="389160"/>
          </a:xfrm>
          <a:prstGeom prst="rect">
            <a:avLst/>
          </a:prstGeom>
          <a:noFill/>
          <a:ln w="5724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4"/>
          <p:cNvSpPr/>
          <p:nvPr/>
        </p:nvSpPr>
        <p:spPr>
          <a:xfrm>
            <a:off x="8628120" y="3612240"/>
            <a:ext cx="865440" cy="389160"/>
          </a:xfrm>
          <a:prstGeom prst="rect">
            <a:avLst/>
          </a:prstGeom>
          <a:noFill/>
          <a:ln w="5724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383040" y="-97920"/>
            <a:ext cx="1173240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200" b="1" strike="noStrike" cap="all" spc="-1">
                <a:solidFill>
                  <a:srgbClr val="A85229"/>
                </a:solidFill>
                <a:latin typeface="Cambria"/>
              </a:rPr>
              <a:t>PLATFORMA DO ZARZĄDZANIA ZASOBAMI KLASTRA - YARN</a:t>
            </a:r>
            <a:endParaRPr lang="pl-PL" sz="3200" b="0" strike="noStrike" spc="-1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2655360" y="2487600"/>
            <a:ext cx="70682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2800" b="1" strike="noStrike" spc="-1">
                <a:solidFill>
                  <a:srgbClr val="514A40"/>
                </a:solidFill>
                <a:latin typeface="Cambria"/>
              </a:rPr>
              <a:t>YARN – Yet Another Resource Negotiator</a:t>
            </a:r>
            <a:endParaRPr lang="pl-PL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383040" y="6483240"/>
            <a:ext cx="11161800" cy="2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1000" b="0" strike="noStrike" spc="-1">
                <a:solidFill>
                  <a:srgbClr val="514A40"/>
                </a:solidFill>
                <a:latin typeface="Cambria"/>
              </a:rPr>
              <a:t>źródło: hadoop.apache.org</a:t>
            </a:r>
            <a:endParaRPr lang="pl-PL" sz="1000" b="0" strike="noStrike" spc="-1">
              <a:latin typeface="Arial"/>
            </a:endParaRPr>
          </a:p>
        </p:txBody>
      </p:sp>
      <p:pic>
        <p:nvPicPr>
          <p:cNvPr id="107" name="Obraz 3"/>
          <p:cNvPicPr/>
          <p:nvPr/>
        </p:nvPicPr>
        <p:blipFill>
          <a:blip r:embed="rId3"/>
          <a:stretch/>
        </p:blipFill>
        <p:spPr>
          <a:xfrm>
            <a:off x="1871280" y="466560"/>
            <a:ext cx="8743320" cy="5411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Obraz 107"/>
          <p:cNvPicPr/>
          <p:nvPr/>
        </p:nvPicPr>
        <p:blipFill>
          <a:blip r:embed="rId2"/>
          <a:stretch/>
        </p:blipFill>
        <p:spPr>
          <a:xfrm>
            <a:off x="2012040" y="866520"/>
            <a:ext cx="8571960" cy="4533120"/>
          </a:xfrm>
          <a:prstGeom prst="rect">
            <a:avLst/>
          </a:prstGeom>
          <a:ln>
            <a:noFill/>
          </a:ln>
        </p:spPr>
      </p:pic>
      <p:sp>
        <p:nvSpPr>
          <p:cNvPr id="109" name="CustomShape 1"/>
          <p:cNvSpPr/>
          <p:nvPr/>
        </p:nvSpPr>
        <p:spPr>
          <a:xfrm>
            <a:off x="232920" y="6480000"/>
            <a:ext cx="5526720" cy="2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1000" b="0" strike="noStrike" spc="-1">
                <a:solidFill>
                  <a:srgbClr val="514A40"/>
                </a:solidFill>
                <a:latin typeface="Cambria"/>
              </a:rPr>
              <a:t>źródło: https://bigdataanalyticsnews.com/hadoop-2-0-yarn-architecture/</a:t>
            </a:r>
            <a:endParaRPr lang="pl-PL" sz="1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 biznesowa z czerwoną linią (panoramiczna)</Template>
  <Application>Microsoft Office PowerPoint</Application>
  <PresentationFormat>Panoramiczny</PresentationFormat>
  <Slides>28</Slides>
  <Notes>19</Notes>
  <HiddenSlides>0</HiddenSlides>
  <ScaleCrop>false</ScaleCrop>
  <HeadingPairs>
    <vt:vector size="4" baseType="variant">
      <vt:variant>
        <vt:lpstr>Motyw</vt:lpstr>
      </vt:variant>
      <vt:variant>
        <vt:i4>2</vt:i4>
      </vt:variant>
      <vt:variant>
        <vt:lpstr>Tytuły slajdów</vt:lpstr>
      </vt:variant>
      <vt:variant>
        <vt:i4>28</vt:i4>
      </vt:variant>
    </vt:vector>
  </HeadingPairs>
  <TitlesOfParts>
    <vt:vector size="30" baseType="lpstr">
      <vt:lpstr>Office Theme</vt:lpstr>
      <vt:lpstr>Office Theme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ApaCHE SPark</vt:lpstr>
      <vt:lpstr>Ecosystem</vt:lpstr>
      <vt:lpstr>Resilient distributed datasets (RDD)</vt:lpstr>
      <vt:lpstr>Architektura SParka</vt:lpstr>
      <vt:lpstr>Operacje</vt:lpstr>
      <vt:lpstr>Prezentacja programu PowerPoint</vt:lpstr>
      <vt:lpstr>Hadoop vs Spark</vt:lpstr>
      <vt:lpstr>Hadoop vs Spark</vt:lpstr>
      <vt:lpstr>Prezentacja programu PowerPoint</vt:lpstr>
      <vt:lpstr>Bibliografia: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subject/>
  <dc:creator>mq</dc:creator>
  <dc:description/>
  <cp:revision>9</cp:revision>
  <dcterms:created xsi:type="dcterms:W3CDTF">2019-05-29T15:43:14Z</dcterms:created>
  <dcterms:modified xsi:type="dcterms:W3CDTF">2020-06-08T09:24:27Z</dcterms:modified>
  <dc:language>pl-PL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ntentTypeId">
    <vt:lpwstr>0x010100AA3F7D94069FF64A86F7DFF56D60E3BE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17</vt:i4>
  </property>
  <property fmtid="{D5CDD505-2E9C-101B-9397-08002B2CF9AE}" pid="9" name="PresentationFormat">
    <vt:lpwstr>Panoramiczny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17</vt:i4>
  </property>
</Properties>
</file>

<file path=docProps/thumbnail.jpeg>
</file>